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40" r:id="rId1"/>
  </p:sldMasterIdLst>
  <p:notesMasterIdLst>
    <p:notesMasterId r:id="rId42"/>
  </p:notesMasterIdLst>
  <p:sldIdLst>
    <p:sldId id="358" r:id="rId2"/>
    <p:sldId id="356" r:id="rId3"/>
    <p:sldId id="321" r:id="rId4"/>
    <p:sldId id="322" r:id="rId5"/>
    <p:sldId id="355" r:id="rId6"/>
    <p:sldId id="323" r:id="rId7"/>
    <p:sldId id="324" r:id="rId8"/>
    <p:sldId id="325" r:id="rId9"/>
    <p:sldId id="326" r:id="rId10"/>
    <p:sldId id="351" r:id="rId11"/>
    <p:sldId id="352" r:id="rId12"/>
    <p:sldId id="328" r:id="rId13"/>
    <p:sldId id="329" r:id="rId14"/>
    <p:sldId id="331" r:id="rId15"/>
    <p:sldId id="332" r:id="rId16"/>
    <p:sldId id="333" r:id="rId17"/>
    <p:sldId id="334" r:id="rId18"/>
    <p:sldId id="335" r:id="rId19"/>
    <p:sldId id="336" r:id="rId20"/>
    <p:sldId id="337" r:id="rId21"/>
    <p:sldId id="338" r:id="rId22"/>
    <p:sldId id="339" r:id="rId23"/>
    <p:sldId id="340" r:id="rId24"/>
    <p:sldId id="341" r:id="rId25"/>
    <p:sldId id="342" r:id="rId26"/>
    <p:sldId id="343" r:id="rId27"/>
    <p:sldId id="344" r:id="rId28"/>
    <p:sldId id="345" r:id="rId29"/>
    <p:sldId id="346" r:id="rId30"/>
    <p:sldId id="347" r:id="rId31"/>
    <p:sldId id="348" r:id="rId32"/>
    <p:sldId id="330" r:id="rId33"/>
    <p:sldId id="315" r:id="rId34"/>
    <p:sldId id="353" r:id="rId35"/>
    <p:sldId id="316" r:id="rId36"/>
    <p:sldId id="357" r:id="rId37"/>
    <p:sldId id="320" r:id="rId38"/>
    <p:sldId id="354" r:id="rId39"/>
    <p:sldId id="350" r:id="rId40"/>
    <p:sldId id="317" r:id="rId4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r" defTabSz="914400" rtl="1" eaLnBrk="1" latinLnBrk="0" hangingPunct="1">
      <a:defRPr kern="1200">
        <a:solidFill>
          <a:schemeClr val="tx1"/>
        </a:solidFill>
        <a:latin typeface="Arial" panose="020B0604020202020204" pitchFamily="34" charset="0"/>
        <a:ea typeface="+mn-ea"/>
        <a:cs typeface="+mn-cs"/>
      </a:defRPr>
    </a:lvl6pPr>
    <a:lvl7pPr marL="2743200" algn="r" defTabSz="914400" rtl="1" eaLnBrk="1" latinLnBrk="0" hangingPunct="1">
      <a:defRPr kern="1200">
        <a:solidFill>
          <a:schemeClr val="tx1"/>
        </a:solidFill>
        <a:latin typeface="Arial" panose="020B0604020202020204" pitchFamily="34" charset="0"/>
        <a:ea typeface="+mn-ea"/>
        <a:cs typeface="+mn-cs"/>
      </a:defRPr>
    </a:lvl7pPr>
    <a:lvl8pPr marL="3200400" algn="r" defTabSz="914400" rtl="1" eaLnBrk="1" latinLnBrk="0" hangingPunct="1">
      <a:defRPr kern="1200">
        <a:solidFill>
          <a:schemeClr val="tx1"/>
        </a:solidFill>
        <a:latin typeface="Arial" panose="020B0604020202020204" pitchFamily="34" charset="0"/>
        <a:ea typeface="+mn-ea"/>
        <a:cs typeface="+mn-cs"/>
      </a:defRPr>
    </a:lvl8pPr>
    <a:lvl9pPr marL="3657600" algn="r" defTabSz="914400" rtl="1"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692A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93" autoAdjust="0"/>
    <p:restoredTop sz="94660"/>
  </p:normalViewPr>
  <p:slideViewPr>
    <p:cSldViewPr>
      <p:cViewPr varScale="1">
        <p:scale>
          <a:sx n="152" d="100"/>
          <a:sy n="152" d="100"/>
        </p:scale>
        <p:origin x="2076" y="144"/>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MUHAMMED\Documents\My%20Dropbox\IFMS%20Chair\&#1582;&#1575;&#1589;%20&#1576;&#1582;&#1575;&#1604;&#1583;%20&#1575;&#1604;&#1605;&#1607;&#1606;&#1575;\&#1585;&#1587;&#1605;%20&#1575;&#1604;&#1573;&#1581;&#1589;&#1575;&#1569;&#1575;&#1578;.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areaChart>
        <c:grouping val="stacked"/>
        <c:varyColors val="0"/>
        <c:ser>
          <c:idx val="0"/>
          <c:order val="0"/>
          <c:tx>
            <c:strRef>
              <c:f>Sheet1!$A$2</c:f>
              <c:strCache>
                <c:ptCount val="1"/>
                <c:pt idx="0">
                  <c:v>الموازية</c:v>
                </c:pt>
              </c:strCache>
            </c:strRef>
          </c:tx>
          <c:cat>
            <c:strRef>
              <c:f>Sheet1!$B$1:$M$1</c:f>
              <c:strCache>
                <c:ptCount val="12"/>
                <c:pt idx="0">
                  <c:v>Dec.1998</c:v>
                </c:pt>
                <c:pt idx="1">
                  <c:v>Dec.1999</c:v>
                </c:pt>
                <c:pt idx="2">
                  <c:v>Dec.2000</c:v>
                </c:pt>
                <c:pt idx="3">
                  <c:v>Dec.2001</c:v>
                </c:pt>
                <c:pt idx="4">
                  <c:v>Dec.2002</c:v>
                </c:pt>
                <c:pt idx="5">
                  <c:v>Dec.2003</c:v>
                </c:pt>
                <c:pt idx="6">
                  <c:v>Dec.2004</c:v>
                </c:pt>
                <c:pt idx="7">
                  <c:v>Dec.2005</c:v>
                </c:pt>
                <c:pt idx="8">
                  <c:v>Dec.2006</c:v>
                </c:pt>
                <c:pt idx="9">
                  <c:v>Dec.2007</c:v>
                </c:pt>
                <c:pt idx="10">
                  <c:v>Dec.2008</c:v>
                </c:pt>
                <c:pt idx="11">
                  <c:v>Dec.2009</c:v>
                </c:pt>
              </c:strCache>
            </c:strRef>
          </c:cat>
          <c:val>
            <c:numRef>
              <c:f>Sheet1!$B$2:$M$2</c:f>
              <c:numCache>
                <c:formatCode>General</c:formatCode>
                <c:ptCount val="12"/>
                <c:pt idx="0">
                  <c:v>80309.396999999968</c:v>
                </c:pt>
                <c:pt idx="1">
                  <c:v>88201.5</c:v>
                </c:pt>
                <c:pt idx="2">
                  <c:v>95199.495999999999</c:v>
                </c:pt>
                <c:pt idx="3">
                  <c:v>111177.83900000002</c:v>
                </c:pt>
                <c:pt idx="4">
                  <c:v>141665.15700000001</c:v>
                </c:pt>
                <c:pt idx="5">
                  <c:v>197166.92499999926</c:v>
                </c:pt>
                <c:pt idx="6">
                  <c:v>258627.92599999998</c:v>
                </c:pt>
                <c:pt idx="7">
                  <c:v>299260.84999999986</c:v>
                </c:pt>
                <c:pt idx="8">
                  <c:v>418131.391</c:v>
                </c:pt>
                <c:pt idx="9">
                  <c:v>585932.32400000002</c:v>
                </c:pt>
                <c:pt idx="10">
                  <c:v>598147.47199999937</c:v>
                </c:pt>
                <c:pt idx="11">
                  <c:v>603899.82600000245</c:v>
                </c:pt>
              </c:numCache>
            </c:numRef>
          </c:val>
        </c:ser>
        <c:ser>
          <c:idx val="1"/>
          <c:order val="1"/>
          <c:tx>
            <c:strRef>
              <c:f>Sheet1!$A$5</c:f>
              <c:strCache>
                <c:ptCount val="1"/>
                <c:pt idx="0">
                  <c:v>المنظمة</c:v>
                </c:pt>
              </c:strCache>
            </c:strRef>
          </c:tx>
          <c:cat>
            <c:strRef>
              <c:f>Sheet1!$B$1:$M$1</c:f>
              <c:strCache>
                <c:ptCount val="12"/>
                <c:pt idx="0">
                  <c:v>Dec.1998</c:v>
                </c:pt>
                <c:pt idx="1">
                  <c:v>Dec.1999</c:v>
                </c:pt>
                <c:pt idx="2">
                  <c:v>Dec.2000</c:v>
                </c:pt>
                <c:pt idx="3">
                  <c:v>Dec.2001</c:v>
                </c:pt>
                <c:pt idx="4">
                  <c:v>Dec.2002</c:v>
                </c:pt>
                <c:pt idx="5">
                  <c:v>Dec.2003</c:v>
                </c:pt>
                <c:pt idx="6">
                  <c:v>Dec.2004</c:v>
                </c:pt>
                <c:pt idx="7">
                  <c:v>Dec.2005</c:v>
                </c:pt>
                <c:pt idx="8">
                  <c:v>Dec.2006</c:v>
                </c:pt>
                <c:pt idx="9">
                  <c:v>Dec.2007</c:v>
                </c:pt>
                <c:pt idx="10">
                  <c:v>Dec.2008</c:v>
                </c:pt>
                <c:pt idx="11">
                  <c:v>Dec.2009</c:v>
                </c:pt>
              </c:strCache>
            </c:strRef>
          </c:cat>
          <c:val>
            <c:numRef>
              <c:f>Sheet1!$B$5:$M$5</c:f>
              <c:numCache>
                <c:formatCode>General</c:formatCode>
                <c:ptCount val="12"/>
                <c:pt idx="0">
                  <c:v>13975.726999999983</c:v>
                </c:pt>
                <c:pt idx="1">
                  <c:v>13590.047</c:v>
                </c:pt>
                <c:pt idx="2">
                  <c:v>14249.325000000001</c:v>
                </c:pt>
                <c:pt idx="3">
                  <c:v>23755.451000000001</c:v>
                </c:pt>
                <c:pt idx="4">
                  <c:v>23831.398000000001</c:v>
                </c:pt>
                <c:pt idx="5">
                  <c:v>36700.254000000001</c:v>
                </c:pt>
                <c:pt idx="6">
                  <c:v>46520.824000000001</c:v>
                </c:pt>
                <c:pt idx="7">
                  <c:v>57255.965000000004</c:v>
                </c:pt>
                <c:pt idx="8">
                  <c:v>69396.838999999993</c:v>
                </c:pt>
                <c:pt idx="9">
                  <c:v>79087.741000000009</c:v>
                </c:pt>
                <c:pt idx="10">
                  <c:v>57744.406000000003</c:v>
                </c:pt>
                <c:pt idx="11">
                  <c:v>73156.944999999978</c:v>
                </c:pt>
              </c:numCache>
            </c:numRef>
          </c:val>
        </c:ser>
        <c:dLbls>
          <c:showLegendKey val="0"/>
          <c:showVal val="0"/>
          <c:showCatName val="0"/>
          <c:showSerName val="0"/>
          <c:showPercent val="0"/>
          <c:showBubbleSize val="0"/>
        </c:dLbls>
        <c:axId val="314321664"/>
        <c:axId val="314326368"/>
      </c:areaChart>
      <c:catAx>
        <c:axId val="314321664"/>
        <c:scaling>
          <c:orientation val="minMax"/>
        </c:scaling>
        <c:delete val="0"/>
        <c:axPos val="b"/>
        <c:numFmt formatCode="General" sourceLinked="0"/>
        <c:majorTickMark val="out"/>
        <c:minorTickMark val="none"/>
        <c:tickLblPos val="nextTo"/>
        <c:crossAx val="314326368"/>
        <c:crosses val="autoZero"/>
        <c:auto val="1"/>
        <c:lblAlgn val="ctr"/>
        <c:lblOffset val="100"/>
        <c:noMultiLvlLbl val="0"/>
      </c:catAx>
      <c:valAx>
        <c:axId val="314326368"/>
        <c:scaling>
          <c:orientation val="minMax"/>
        </c:scaling>
        <c:delete val="0"/>
        <c:axPos val="l"/>
        <c:majorGridlines/>
        <c:numFmt formatCode="General" sourceLinked="1"/>
        <c:majorTickMark val="out"/>
        <c:minorTickMark val="none"/>
        <c:tickLblPos val="nextTo"/>
        <c:crossAx val="314321664"/>
        <c:crosses val="autoZero"/>
        <c:crossBetween val="midCat"/>
      </c:valAx>
    </c:plotArea>
    <c:legend>
      <c:legendPos val="r"/>
      <c:layout/>
      <c:overlay val="0"/>
    </c:legend>
    <c:plotVisOnly val="1"/>
    <c:dispBlanksAs val="zero"/>
    <c:showDLblsOverMax val="0"/>
  </c:chart>
  <c:spPr>
    <a:ln>
      <a:noFill/>
    </a:ln>
  </c:sp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675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75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675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A085ADD-EAB7-4811-B9FB-BC28C3B45B1B}" type="slidenum">
              <a:rPr lang="en-US" altLang="ar-SA"/>
              <a:pPr/>
              <a:t>‹#›</a:t>
            </a:fld>
            <a:endParaRPr lang="en-US" altLang="ar-SA"/>
          </a:p>
        </p:txBody>
      </p:sp>
    </p:spTree>
    <p:extLst>
      <p:ext uri="{BB962C8B-B14F-4D97-AF65-F5344CB8AC3E}">
        <p14:creationId xmlns:p14="http://schemas.microsoft.com/office/powerpoint/2010/main" val="2155443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SA" altLang="ar-SA" smtClean="0">
              <a:latin typeface="Arial" panose="020B0604020202020204" pitchFamily="34" charset="0"/>
            </a:endParaRP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38595B4-8B2B-446E-9E8A-08B18D8892F5}" type="slidenum">
              <a:rPr lang="en-US" altLang="ar-SA"/>
              <a:pPr eaLnBrk="1" hangingPunct="1"/>
              <a:t>27</a:t>
            </a:fld>
            <a:endParaRPr lang="en-US" altLang="ar-SA"/>
          </a:p>
        </p:txBody>
      </p:sp>
    </p:spTree>
    <p:extLst>
      <p:ext uri="{BB962C8B-B14F-4D97-AF65-F5344CB8AC3E}">
        <p14:creationId xmlns:p14="http://schemas.microsoft.com/office/powerpoint/2010/main" val="12589810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3"/>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5" name="Group 9"/>
          <p:cNvGrpSpPr>
            <a:grpSpLocks noChangeAspect="1"/>
          </p:cNvGrpSpPr>
          <p:nvPr/>
        </p:nvGrpSpPr>
        <p:grpSpPr bwMode="auto">
          <a:xfrm>
            <a:off x="228600" y="5354638"/>
            <a:ext cx="8723313" cy="1330325"/>
            <a:chOff x="-3905250" y="4294188"/>
            <a:chExt cx="13011150" cy="1892300"/>
          </a:xfrm>
        </p:grpSpPr>
        <p:sp>
          <p:nvSpPr>
            <p:cNvPr id="6" name="Freeform 14"/>
            <p:cNvSpPr>
              <a:spLocks/>
            </p:cNvSpPr>
            <p:nvPr/>
          </p:nvSpPr>
          <p:spPr bwMode="hidden">
            <a:xfrm>
              <a:off x="4810682" y="4499676"/>
              <a:ext cx="4295218" cy="1016152"/>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pPr>
                <a:defRPr/>
              </a:pPr>
              <a:endParaRPr lang="ar-SA"/>
            </a:p>
          </p:txBody>
        </p:sp>
        <p:sp>
          <p:nvSpPr>
            <p:cNvPr id="7" name="Freeform 18"/>
            <p:cNvSpPr>
              <a:spLocks/>
            </p:cNvSpPr>
            <p:nvPr/>
          </p:nvSpPr>
          <p:spPr bwMode="hidden">
            <a:xfrm>
              <a:off x="-308537" y="4319027"/>
              <a:ext cx="8280252" cy="1208092"/>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pPr>
                <a:defRPr/>
              </a:pPr>
              <a:endParaRPr lang="ar-SA"/>
            </a:p>
          </p:txBody>
        </p:sp>
        <p:sp>
          <p:nvSpPr>
            <p:cNvPr id="8" name="Freeform 22"/>
            <p:cNvSpPr>
              <a:spLocks/>
            </p:cNvSpPr>
            <p:nvPr/>
          </p:nvSpPr>
          <p:spPr bwMode="hidden">
            <a:xfrm>
              <a:off x="4015" y="4334834"/>
              <a:ext cx="8164230" cy="1101960"/>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ar-SA"/>
            </a:p>
          </p:txBody>
        </p:sp>
        <p:sp>
          <p:nvSpPr>
            <p:cNvPr id="9" name="Freeform 26"/>
            <p:cNvSpPr>
              <a:spLocks/>
            </p:cNvSpPr>
            <p:nvPr/>
          </p:nvSpPr>
          <p:spPr bwMode="hidden">
            <a:xfrm>
              <a:off x="4157164" y="4316769"/>
              <a:ext cx="4939264" cy="925827"/>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ar-SA"/>
            </a:p>
          </p:txBody>
        </p:sp>
        <p:sp useBgFill="1">
          <p:nvSpPr>
            <p:cNvPr id="10" name="Freeform 10"/>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a:defRPr/>
              </a:pPr>
              <a:endParaRPr lang="ar-SA"/>
            </a:p>
          </p:txBody>
        </p:sp>
      </p:grpSp>
      <p:pic>
        <p:nvPicPr>
          <p:cNvPr id="11" name="Picture 6" descr="shia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925" y="5856288"/>
            <a:ext cx="679450" cy="963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Date Placeholder 3"/>
          <p:cNvSpPr>
            <a:spLocks noGrp="1"/>
          </p:cNvSpPr>
          <p:nvPr>
            <p:ph type="dt" sz="half" idx="10"/>
          </p:nvPr>
        </p:nvSpPr>
        <p:spPr/>
        <p:txBody>
          <a:bodyPr/>
          <a:lstStyle>
            <a:lvl1pPr>
              <a:defRPr/>
            </a:lvl1pPr>
          </a:lstStyle>
          <a:p>
            <a:pPr>
              <a:defRPr/>
            </a:pPr>
            <a:endParaRPr lang="en-US"/>
          </a:p>
        </p:txBody>
      </p:sp>
      <p:sp>
        <p:nvSpPr>
          <p:cNvPr id="13" name="Footer Placeholder 4"/>
          <p:cNvSpPr>
            <a:spLocks noGrp="1"/>
          </p:cNvSpPr>
          <p:nvPr>
            <p:ph type="ftr" sz="quarter" idx="11"/>
          </p:nvPr>
        </p:nvSpPr>
        <p:spPr>
          <a:xfrm>
            <a:off x="898525" y="6256338"/>
            <a:ext cx="3100388" cy="365125"/>
          </a:xfrm>
        </p:spPr>
        <p:txBody>
          <a:bodyPr/>
          <a:lstStyle>
            <a:lvl1pPr>
              <a:defRPr/>
            </a:lvl1pPr>
          </a:lstStyle>
          <a:p>
            <a:pPr>
              <a:defRPr/>
            </a:pPr>
            <a:r>
              <a:rPr lang="ar-SA"/>
              <a:t>الهندسة المالية - مال 422</a:t>
            </a:r>
            <a:endParaRPr lang="en-US"/>
          </a:p>
        </p:txBody>
      </p:sp>
      <p:sp>
        <p:nvSpPr>
          <p:cNvPr id="14" name="Slide Number Placeholder 5"/>
          <p:cNvSpPr>
            <a:spLocks noGrp="1"/>
          </p:cNvSpPr>
          <p:nvPr>
            <p:ph type="sldNum" sz="quarter" idx="12"/>
          </p:nvPr>
        </p:nvSpPr>
        <p:spPr/>
        <p:txBody>
          <a:bodyPr/>
          <a:lstStyle>
            <a:lvl1pPr>
              <a:defRPr/>
            </a:lvl1pPr>
          </a:lstStyle>
          <a:p>
            <a:fld id="{DDF0E150-6761-4A83-9462-D4D9172F6351}" type="slidenum">
              <a:rPr lang="en-US" altLang="ar-SA"/>
              <a:pPr/>
              <a:t>‹#›</a:t>
            </a:fld>
            <a:endParaRPr lang="en-US" altLang="ar-SA"/>
          </a:p>
        </p:txBody>
      </p:sp>
    </p:spTree>
    <p:extLst>
      <p:ext uri="{BB962C8B-B14F-4D97-AF65-F5344CB8AC3E}">
        <p14:creationId xmlns:p14="http://schemas.microsoft.com/office/powerpoint/2010/main" val="4141280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ar-SA"/>
              <a:t>الهندسة المالية - مال 422</a:t>
            </a:r>
            <a:endParaRPr lang="en-US"/>
          </a:p>
        </p:txBody>
      </p:sp>
      <p:sp>
        <p:nvSpPr>
          <p:cNvPr id="6" name="Slide Number Placeholder 5"/>
          <p:cNvSpPr>
            <a:spLocks noGrp="1"/>
          </p:cNvSpPr>
          <p:nvPr>
            <p:ph type="sldNum" sz="quarter" idx="12"/>
          </p:nvPr>
        </p:nvSpPr>
        <p:spPr/>
        <p:txBody>
          <a:bodyPr/>
          <a:lstStyle>
            <a:lvl1pPr>
              <a:defRPr/>
            </a:lvl1pPr>
          </a:lstStyle>
          <a:p>
            <a:fld id="{CF38A73D-9F41-472C-908C-2975DD7B710E}" type="slidenum">
              <a:rPr lang="en-US" altLang="ar-SA"/>
              <a:pPr/>
              <a:t>‹#›</a:t>
            </a:fld>
            <a:endParaRPr lang="en-US" altLang="ar-SA"/>
          </a:p>
        </p:txBody>
      </p:sp>
    </p:spTree>
    <p:extLst>
      <p:ext uri="{BB962C8B-B14F-4D97-AF65-F5344CB8AC3E}">
        <p14:creationId xmlns:p14="http://schemas.microsoft.com/office/powerpoint/2010/main" val="2468951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ounded Rectangle 3"/>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5" name="Group 21"/>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681" y="4501687"/>
              <a:ext cx="4295219" cy="101494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pPr>
                <a:defRPr/>
              </a:pPr>
              <a:endParaRPr lang="ar-SA"/>
            </a:p>
          </p:txBody>
        </p:sp>
        <p:sp>
          <p:nvSpPr>
            <p:cNvPr id="7" name="Freeform 18"/>
            <p:cNvSpPr>
              <a:spLocks/>
            </p:cNvSpPr>
            <p:nvPr/>
          </p:nvSpPr>
          <p:spPr bwMode="hidden">
            <a:xfrm>
              <a:off x="-308538" y="4318998"/>
              <a:ext cx="8280254" cy="1208906"/>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pPr>
                <a:defRPr/>
              </a:pPr>
              <a:endParaRPr lang="ar-SA"/>
            </a:p>
          </p:txBody>
        </p:sp>
        <p:sp>
          <p:nvSpPr>
            <p:cNvPr id="8" name="Freeform 22"/>
            <p:cNvSpPr>
              <a:spLocks/>
            </p:cNvSpPr>
            <p:nvPr/>
          </p:nvSpPr>
          <p:spPr bwMode="hidden">
            <a:xfrm>
              <a:off x="4014" y="4334786"/>
              <a:ext cx="8164231" cy="1102902"/>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ar-SA"/>
            </a:p>
          </p:txBody>
        </p:sp>
        <p:sp>
          <p:nvSpPr>
            <p:cNvPr id="9" name="Freeform 26"/>
            <p:cNvSpPr>
              <a:spLocks/>
            </p:cNvSpPr>
            <p:nvPr/>
          </p:nvSpPr>
          <p:spPr bwMode="hidden">
            <a:xfrm>
              <a:off x="4157164" y="4316742"/>
              <a:ext cx="4939265" cy="926979"/>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ar-SA"/>
            </a:p>
          </p:txBody>
        </p:sp>
        <p:sp useBgFill="1">
          <p:nvSpPr>
            <p:cNvPr id="10" name="Freeform 26"/>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a:defRPr/>
              </a:pPr>
              <a:endParaRPr lang="ar-SA"/>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Date Placeholder 3"/>
          <p:cNvSpPr>
            <a:spLocks noGrp="1"/>
          </p:cNvSpPr>
          <p:nvPr>
            <p:ph type="dt" sz="half" idx="10"/>
          </p:nvPr>
        </p:nvSpPr>
        <p:spPr/>
        <p:txBody>
          <a:bodyPr/>
          <a:lstStyle>
            <a:lvl1pPr>
              <a:defRPr/>
            </a:lvl1pPr>
          </a:lstStyle>
          <a:p>
            <a:pPr>
              <a:defRPr/>
            </a:pPr>
            <a:endParaRPr lang="en-US"/>
          </a:p>
        </p:txBody>
      </p:sp>
      <p:sp>
        <p:nvSpPr>
          <p:cNvPr id="12" name="Footer Placeholder 4"/>
          <p:cNvSpPr>
            <a:spLocks noGrp="1"/>
          </p:cNvSpPr>
          <p:nvPr>
            <p:ph type="ftr" sz="quarter" idx="11"/>
          </p:nvPr>
        </p:nvSpPr>
        <p:spPr/>
        <p:txBody>
          <a:bodyPr/>
          <a:lstStyle>
            <a:lvl1pPr>
              <a:defRPr/>
            </a:lvl1pPr>
          </a:lstStyle>
          <a:p>
            <a:pPr>
              <a:defRPr/>
            </a:pPr>
            <a:r>
              <a:rPr lang="ar-SA"/>
              <a:t>الهندسة المالية - مال 422</a:t>
            </a:r>
            <a:endParaRPr lang="en-US"/>
          </a:p>
        </p:txBody>
      </p:sp>
      <p:sp>
        <p:nvSpPr>
          <p:cNvPr id="13" name="Slide Number Placeholder 5"/>
          <p:cNvSpPr>
            <a:spLocks noGrp="1"/>
          </p:cNvSpPr>
          <p:nvPr>
            <p:ph type="sldNum" sz="quarter" idx="12"/>
          </p:nvPr>
        </p:nvSpPr>
        <p:spPr/>
        <p:txBody>
          <a:bodyPr/>
          <a:lstStyle>
            <a:lvl1pPr>
              <a:defRPr/>
            </a:lvl1pPr>
          </a:lstStyle>
          <a:p>
            <a:fld id="{2742402D-4308-420A-9D86-32F9E9D6179F}" type="slidenum">
              <a:rPr lang="en-US" altLang="ar-SA"/>
              <a:pPr/>
              <a:t>‹#›</a:t>
            </a:fld>
            <a:endParaRPr lang="en-US" altLang="ar-SA"/>
          </a:p>
        </p:txBody>
      </p:sp>
    </p:spTree>
    <p:extLst>
      <p:ext uri="{BB962C8B-B14F-4D97-AF65-F5344CB8AC3E}">
        <p14:creationId xmlns:p14="http://schemas.microsoft.com/office/powerpoint/2010/main" val="2504477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lgn="r" rtl="1">
              <a:defRPr/>
            </a:lvl1pPr>
            <a:lvl2pPr algn="r" rtl="1">
              <a:defRPr/>
            </a:lvl2pPr>
            <a:lvl3pPr algn="r" rtl="1">
              <a:defRPr/>
            </a:lvl3pPr>
            <a:lvl4pPr algn="r" rtl="1">
              <a:defRPr/>
            </a:lvl4pPr>
            <a:lvl5pPr algn="r" rtl="1">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lvl1pPr rtl="1">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ar-SA"/>
              <a:t>الهندسة المالية - مال 422</a:t>
            </a:r>
            <a:endParaRPr lang="en-US"/>
          </a:p>
        </p:txBody>
      </p:sp>
      <p:sp>
        <p:nvSpPr>
          <p:cNvPr id="6" name="Slide Number Placeholder 5"/>
          <p:cNvSpPr>
            <a:spLocks noGrp="1"/>
          </p:cNvSpPr>
          <p:nvPr>
            <p:ph type="sldNum" sz="quarter" idx="12"/>
          </p:nvPr>
        </p:nvSpPr>
        <p:spPr/>
        <p:txBody>
          <a:bodyPr/>
          <a:lstStyle>
            <a:lvl1pPr>
              <a:defRPr/>
            </a:lvl1pPr>
          </a:lstStyle>
          <a:p>
            <a:fld id="{B797B38C-608E-42D1-A40F-E840D185B8E9}" type="slidenum">
              <a:rPr lang="en-US" altLang="ar-SA"/>
              <a:pPr/>
              <a:t>‹#›</a:t>
            </a:fld>
            <a:endParaRPr lang="en-US" altLang="ar-SA"/>
          </a:p>
        </p:txBody>
      </p:sp>
    </p:spTree>
    <p:extLst>
      <p:ext uri="{BB962C8B-B14F-4D97-AF65-F5344CB8AC3E}">
        <p14:creationId xmlns:p14="http://schemas.microsoft.com/office/powerpoint/2010/main" val="2578397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14"/>
          <p:cNvSpPr>
            <a:spLocks/>
          </p:cNvSpPr>
          <p:nvPr/>
        </p:nvSpPr>
        <p:spPr bwMode="hidden">
          <a:xfrm>
            <a:off x="6046788" y="4203700"/>
            <a:ext cx="2876550" cy="714375"/>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pPr>
              <a:defRPr/>
            </a:pPr>
            <a:endParaRPr lang="ar-SA"/>
          </a:p>
        </p:txBody>
      </p:sp>
      <p:sp>
        <p:nvSpPr>
          <p:cNvPr id="6" name="Freeform 18"/>
          <p:cNvSpPr>
            <a:spLocks/>
          </p:cNvSpPr>
          <p:nvPr/>
        </p:nvSpPr>
        <p:spPr bwMode="hidden">
          <a:xfrm>
            <a:off x="2619375" y="4075113"/>
            <a:ext cx="5545138" cy="850900"/>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pPr>
              <a:defRPr/>
            </a:pPr>
            <a:endParaRPr lang="ar-SA"/>
          </a:p>
        </p:txBody>
      </p:sp>
      <p:sp>
        <p:nvSpPr>
          <p:cNvPr id="7" name="Freeform 22"/>
          <p:cNvSpPr>
            <a:spLocks/>
          </p:cNvSpPr>
          <p:nvPr/>
        </p:nvSpPr>
        <p:spPr bwMode="hidden">
          <a:xfrm>
            <a:off x="2828925" y="4087813"/>
            <a:ext cx="5467350" cy="774700"/>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ar-SA"/>
          </a:p>
        </p:txBody>
      </p:sp>
      <p:sp>
        <p:nvSpPr>
          <p:cNvPr id="8" name="Freeform 26"/>
          <p:cNvSpPr>
            <a:spLocks/>
          </p:cNvSpPr>
          <p:nvPr/>
        </p:nvSpPr>
        <p:spPr bwMode="hidden">
          <a:xfrm>
            <a:off x="5610225" y="4073525"/>
            <a:ext cx="3306763" cy="652463"/>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ar-SA"/>
          </a:p>
        </p:txBody>
      </p:sp>
      <p:sp useBgFill="1">
        <p:nvSpPr>
          <p:cNvPr id="9" name="Freeform 10"/>
          <p:cNvSpPr>
            <a:spLocks/>
          </p:cNvSpPr>
          <p:nvPr/>
        </p:nvSpPr>
        <p:spPr bwMode="hidden">
          <a:xfrm>
            <a:off x="211138" y="4059238"/>
            <a:ext cx="8723312" cy="1328737"/>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a:defRPr/>
            </a:pPr>
            <a:endParaRPr lang="ar-SA"/>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Date Placeholder 3"/>
          <p:cNvSpPr>
            <a:spLocks noGrp="1"/>
          </p:cNvSpPr>
          <p:nvPr>
            <p:ph type="dt" sz="half" idx="10"/>
          </p:nvPr>
        </p:nvSpPr>
        <p:spPr/>
        <p:txBody>
          <a:bodyPr/>
          <a:lstStyle>
            <a:lvl1pPr>
              <a:defRPr/>
            </a:lvl1pPr>
          </a:lstStyle>
          <a:p>
            <a:pPr>
              <a:defRPr/>
            </a:pPr>
            <a:endParaRPr lang="en-US"/>
          </a:p>
        </p:txBody>
      </p:sp>
      <p:sp>
        <p:nvSpPr>
          <p:cNvPr id="11" name="Footer Placeholder 4"/>
          <p:cNvSpPr>
            <a:spLocks noGrp="1"/>
          </p:cNvSpPr>
          <p:nvPr>
            <p:ph type="ftr" sz="quarter" idx="11"/>
          </p:nvPr>
        </p:nvSpPr>
        <p:spPr/>
        <p:txBody>
          <a:bodyPr/>
          <a:lstStyle>
            <a:lvl1pPr>
              <a:defRPr/>
            </a:lvl1pPr>
          </a:lstStyle>
          <a:p>
            <a:pPr>
              <a:defRPr/>
            </a:pPr>
            <a:r>
              <a:rPr lang="ar-SA"/>
              <a:t>الهندسة المالية - مال 422</a:t>
            </a:r>
            <a:endParaRPr lang="en-US"/>
          </a:p>
        </p:txBody>
      </p:sp>
      <p:sp>
        <p:nvSpPr>
          <p:cNvPr id="12" name="Slide Number Placeholder 5"/>
          <p:cNvSpPr>
            <a:spLocks noGrp="1"/>
          </p:cNvSpPr>
          <p:nvPr>
            <p:ph type="sldNum" sz="quarter" idx="12"/>
          </p:nvPr>
        </p:nvSpPr>
        <p:spPr/>
        <p:txBody>
          <a:bodyPr/>
          <a:lstStyle>
            <a:lvl1pPr>
              <a:defRPr/>
            </a:lvl1pPr>
          </a:lstStyle>
          <a:p>
            <a:fld id="{B17ECF79-0E31-4EBA-9A49-789916A62370}" type="slidenum">
              <a:rPr lang="en-US" altLang="ar-SA"/>
              <a:pPr/>
              <a:t>‹#›</a:t>
            </a:fld>
            <a:endParaRPr lang="en-US" altLang="ar-SA"/>
          </a:p>
        </p:txBody>
      </p:sp>
    </p:spTree>
    <p:extLst>
      <p:ext uri="{BB962C8B-B14F-4D97-AF65-F5344CB8AC3E}">
        <p14:creationId xmlns:p14="http://schemas.microsoft.com/office/powerpoint/2010/main" val="1500767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endParaRPr lang="en-US"/>
          </a:p>
        </p:txBody>
      </p:sp>
      <p:sp>
        <p:nvSpPr>
          <p:cNvPr id="6" name="Footer Placeholder 4"/>
          <p:cNvSpPr>
            <a:spLocks noGrp="1"/>
          </p:cNvSpPr>
          <p:nvPr>
            <p:ph type="ftr" sz="quarter" idx="16"/>
          </p:nvPr>
        </p:nvSpPr>
        <p:spPr/>
        <p:txBody>
          <a:bodyPr/>
          <a:lstStyle>
            <a:lvl1pPr>
              <a:defRPr/>
            </a:lvl1pPr>
          </a:lstStyle>
          <a:p>
            <a:pPr>
              <a:defRPr/>
            </a:pPr>
            <a:r>
              <a:rPr lang="ar-SA"/>
              <a:t>الهندسة المالية - مال 422</a:t>
            </a:r>
            <a:endParaRPr lang="en-US"/>
          </a:p>
        </p:txBody>
      </p:sp>
      <p:sp>
        <p:nvSpPr>
          <p:cNvPr id="7" name="Slide Number Placeholder 5"/>
          <p:cNvSpPr>
            <a:spLocks noGrp="1"/>
          </p:cNvSpPr>
          <p:nvPr>
            <p:ph type="sldNum" sz="quarter" idx="17"/>
          </p:nvPr>
        </p:nvSpPr>
        <p:spPr/>
        <p:txBody>
          <a:bodyPr/>
          <a:lstStyle>
            <a:lvl1pPr>
              <a:defRPr/>
            </a:lvl1pPr>
          </a:lstStyle>
          <a:p>
            <a:fld id="{8C743749-F571-4619-96AB-0296558407B7}" type="slidenum">
              <a:rPr lang="en-US" altLang="ar-SA"/>
              <a:pPr/>
              <a:t>‹#›</a:t>
            </a:fld>
            <a:endParaRPr lang="en-US" altLang="ar-SA"/>
          </a:p>
        </p:txBody>
      </p:sp>
    </p:spTree>
    <p:extLst>
      <p:ext uri="{BB962C8B-B14F-4D97-AF65-F5344CB8AC3E}">
        <p14:creationId xmlns:p14="http://schemas.microsoft.com/office/powerpoint/2010/main" val="3303352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r>
              <a:rPr lang="ar-SA"/>
              <a:t>الهندسة المالية - مال 422</a:t>
            </a:r>
            <a:endParaRPr lang="en-US"/>
          </a:p>
        </p:txBody>
      </p:sp>
      <p:sp>
        <p:nvSpPr>
          <p:cNvPr id="9" name="Slide Number Placeholder 5"/>
          <p:cNvSpPr>
            <a:spLocks noGrp="1"/>
          </p:cNvSpPr>
          <p:nvPr>
            <p:ph type="sldNum" sz="quarter" idx="12"/>
          </p:nvPr>
        </p:nvSpPr>
        <p:spPr/>
        <p:txBody>
          <a:bodyPr/>
          <a:lstStyle>
            <a:lvl1pPr>
              <a:defRPr/>
            </a:lvl1pPr>
          </a:lstStyle>
          <a:p>
            <a:fld id="{CA7F1129-E91D-45A7-A31B-821EF311A4A2}" type="slidenum">
              <a:rPr lang="en-US" altLang="ar-SA"/>
              <a:pPr/>
              <a:t>‹#›</a:t>
            </a:fld>
            <a:endParaRPr lang="en-US" altLang="ar-SA"/>
          </a:p>
        </p:txBody>
      </p:sp>
    </p:spTree>
    <p:extLst>
      <p:ext uri="{BB962C8B-B14F-4D97-AF65-F5344CB8AC3E}">
        <p14:creationId xmlns:p14="http://schemas.microsoft.com/office/powerpoint/2010/main" val="76676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r>
              <a:rPr lang="ar-SA"/>
              <a:t>الهندسة المالية - مال 422</a:t>
            </a:r>
            <a:endParaRPr lang="en-US"/>
          </a:p>
        </p:txBody>
      </p:sp>
      <p:sp>
        <p:nvSpPr>
          <p:cNvPr id="5" name="Slide Number Placeholder 5"/>
          <p:cNvSpPr>
            <a:spLocks noGrp="1"/>
          </p:cNvSpPr>
          <p:nvPr>
            <p:ph type="sldNum" sz="quarter" idx="12"/>
          </p:nvPr>
        </p:nvSpPr>
        <p:spPr/>
        <p:txBody>
          <a:bodyPr/>
          <a:lstStyle>
            <a:lvl1pPr>
              <a:defRPr/>
            </a:lvl1pPr>
          </a:lstStyle>
          <a:p>
            <a:fld id="{C00D6586-AAE0-40E9-AEF1-D6CCF7EEC991}" type="slidenum">
              <a:rPr lang="en-US" altLang="ar-SA"/>
              <a:pPr/>
              <a:t>‹#›</a:t>
            </a:fld>
            <a:endParaRPr lang="en-US" altLang="ar-SA"/>
          </a:p>
        </p:txBody>
      </p:sp>
    </p:spTree>
    <p:extLst>
      <p:ext uri="{BB962C8B-B14F-4D97-AF65-F5344CB8AC3E}">
        <p14:creationId xmlns:p14="http://schemas.microsoft.com/office/powerpoint/2010/main" val="1485171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3" name="Group 21"/>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006" y="4499677"/>
              <a:ext cx="4295986" cy="1016152"/>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pPr>
                <a:defRPr/>
              </a:pPr>
              <a:endParaRPr lang="ar-SA"/>
            </a:p>
          </p:txBody>
        </p:sp>
        <p:sp>
          <p:nvSpPr>
            <p:cNvPr id="5" name="Freeform 18"/>
            <p:cNvSpPr>
              <a:spLocks/>
            </p:cNvSpPr>
            <p:nvPr/>
          </p:nvSpPr>
          <p:spPr bwMode="hidden">
            <a:xfrm>
              <a:off x="-308667" y="4319028"/>
              <a:ext cx="8279020" cy="1208091"/>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pPr>
                <a:defRPr/>
              </a:pPr>
              <a:endParaRPr lang="ar-SA"/>
            </a:p>
          </p:txBody>
        </p:sp>
        <p:sp>
          <p:nvSpPr>
            <p:cNvPr id="6" name="Freeform 22"/>
            <p:cNvSpPr>
              <a:spLocks/>
            </p:cNvSpPr>
            <p:nvPr/>
          </p:nvSpPr>
          <p:spPr bwMode="hidden">
            <a:xfrm>
              <a:off x="4286" y="4334834"/>
              <a:ext cx="8165219" cy="1101960"/>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ar-SA"/>
            </a:p>
          </p:txBody>
        </p:sp>
        <p:sp>
          <p:nvSpPr>
            <p:cNvPr id="7" name="Freeform 26"/>
            <p:cNvSpPr>
              <a:spLocks/>
            </p:cNvSpPr>
            <p:nvPr/>
          </p:nvSpPr>
          <p:spPr bwMode="hidden">
            <a:xfrm>
              <a:off x="4155651" y="4316769"/>
              <a:ext cx="4940859" cy="925827"/>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ar-SA"/>
            </a:p>
          </p:txBody>
        </p:sp>
        <p:sp useBgFill="1">
          <p:nvSpPr>
            <p:cNvPr id="8" name="Freeform 26"/>
            <p:cNvSpPr>
              <a:spLocks/>
            </p:cNvSpPr>
            <p:nvPr/>
          </p:nvSpPr>
          <p:spPr bwMode="hidden">
            <a:xfrm>
              <a:off x="-3905251" y="4294188"/>
              <a:ext cx="13027839"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a:defRPr/>
              </a:pPr>
              <a:endParaRPr lang="ar-SA"/>
            </a:p>
          </p:txBody>
        </p:sp>
      </p:grpSp>
      <p:sp>
        <p:nvSpPr>
          <p:cNvPr id="9" name="Date Placeholder 1"/>
          <p:cNvSpPr>
            <a:spLocks noGrp="1"/>
          </p:cNvSpPr>
          <p:nvPr>
            <p:ph type="dt" sz="half" idx="10"/>
          </p:nvPr>
        </p:nvSpPr>
        <p:spPr/>
        <p:txBody>
          <a:bodyPr/>
          <a:lstStyle>
            <a:lvl1pPr>
              <a:defRPr/>
            </a:lvl1pPr>
          </a:lstStyle>
          <a:p>
            <a:pPr>
              <a:defRPr/>
            </a:pPr>
            <a:endParaRPr lang="en-US"/>
          </a:p>
        </p:txBody>
      </p:sp>
      <p:sp>
        <p:nvSpPr>
          <p:cNvPr id="10" name="Footer Placeholder 2"/>
          <p:cNvSpPr>
            <a:spLocks noGrp="1"/>
          </p:cNvSpPr>
          <p:nvPr>
            <p:ph type="ftr" sz="quarter" idx="11"/>
          </p:nvPr>
        </p:nvSpPr>
        <p:spPr/>
        <p:txBody>
          <a:bodyPr/>
          <a:lstStyle>
            <a:lvl1pPr>
              <a:defRPr/>
            </a:lvl1pPr>
          </a:lstStyle>
          <a:p>
            <a:pPr>
              <a:defRPr/>
            </a:pPr>
            <a:r>
              <a:rPr lang="ar-SA"/>
              <a:t>الهندسة المالية - مال 422</a:t>
            </a:r>
            <a:endParaRPr lang="en-US"/>
          </a:p>
        </p:txBody>
      </p:sp>
      <p:sp>
        <p:nvSpPr>
          <p:cNvPr id="11" name="Slide Number Placeholder 3"/>
          <p:cNvSpPr>
            <a:spLocks noGrp="1"/>
          </p:cNvSpPr>
          <p:nvPr>
            <p:ph type="sldNum" sz="quarter" idx="12"/>
          </p:nvPr>
        </p:nvSpPr>
        <p:spPr/>
        <p:txBody>
          <a:bodyPr/>
          <a:lstStyle>
            <a:lvl1pPr>
              <a:defRPr/>
            </a:lvl1pPr>
          </a:lstStyle>
          <a:p>
            <a:fld id="{5130A7C4-81C8-4FD6-B3B5-A4C91740E50C}" type="slidenum">
              <a:rPr lang="en-US" altLang="ar-SA"/>
              <a:pPr/>
              <a:t>‹#›</a:t>
            </a:fld>
            <a:endParaRPr lang="en-US" altLang="ar-SA"/>
          </a:p>
        </p:txBody>
      </p:sp>
    </p:spTree>
    <p:extLst>
      <p:ext uri="{BB962C8B-B14F-4D97-AF65-F5344CB8AC3E}">
        <p14:creationId xmlns:p14="http://schemas.microsoft.com/office/powerpoint/2010/main" val="386056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ounded Rectangle 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681" y="4501687"/>
              <a:ext cx="4295219" cy="101494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pPr>
                <a:defRPr/>
              </a:pPr>
              <a:endParaRPr lang="ar-SA"/>
            </a:p>
          </p:txBody>
        </p:sp>
        <p:sp>
          <p:nvSpPr>
            <p:cNvPr id="8" name="Freeform 18"/>
            <p:cNvSpPr>
              <a:spLocks/>
            </p:cNvSpPr>
            <p:nvPr/>
          </p:nvSpPr>
          <p:spPr bwMode="hidden">
            <a:xfrm>
              <a:off x="-308538" y="4318998"/>
              <a:ext cx="8280254" cy="1208906"/>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pPr>
                <a:defRPr/>
              </a:pPr>
              <a:endParaRPr lang="ar-SA"/>
            </a:p>
          </p:txBody>
        </p:sp>
        <p:sp>
          <p:nvSpPr>
            <p:cNvPr id="9" name="Freeform 22"/>
            <p:cNvSpPr>
              <a:spLocks/>
            </p:cNvSpPr>
            <p:nvPr/>
          </p:nvSpPr>
          <p:spPr bwMode="hidden">
            <a:xfrm>
              <a:off x="4014" y="4334786"/>
              <a:ext cx="8164231" cy="1102902"/>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ar-SA"/>
            </a:p>
          </p:txBody>
        </p:sp>
        <p:sp>
          <p:nvSpPr>
            <p:cNvPr id="10" name="Freeform 26"/>
            <p:cNvSpPr>
              <a:spLocks/>
            </p:cNvSpPr>
            <p:nvPr/>
          </p:nvSpPr>
          <p:spPr bwMode="hidden">
            <a:xfrm>
              <a:off x="4157164" y="4316742"/>
              <a:ext cx="4939265" cy="926979"/>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ar-SA"/>
            </a:p>
          </p:txBody>
        </p:sp>
        <p:sp useBgFill="1">
          <p:nvSpPr>
            <p:cNvPr id="11" name="Freeform 26"/>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a:defRPr/>
              </a:pPr>
              <a:endParaRPr lang="ar-SA"/>
            </a:p>
          </p:txBody>
        </p:sp>
      </p:gr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4"/>
          <p:cNvSpPr>
            <a:spLocks noGrp="1"/>
          </p:cNvSpPr>
          <p:nvPr>
            <p:ph type="dt" sz="half" idx="10"/>
          </p:nvPr>
        </p:nvSpPr>
        <p:spPr/>
        <p:txBody>
          <a:bodyPr/>
          <a:lstStyle>
            <a:lvl1pPr>
              <a:defRPr/>
            </a:lvl1pPr>
          </a:lstStyle>
          <a:p>
            <a:pPr>
              <a:defRPr/>
            </a:pPr>
            <a:endParaRPr lang="en-US"/>
          </a:p>
        </p:txBody>
      </p:sp>
      <p:sp>
        <p:nvSpPr>
          <p:cNvPr id="13" name="Footer Placeholder 5"/>
          <p:cNvSpPr>
            <a:spLocks noGrp="1"/>
          </p:cNvSpPr>
          <p:nvPr>
            <p:ph type="ftr" sz="quarter" idx="11"/>
          </p:nvPr>
        </p:nvSpPr>
        <p:spPr/>
        <p:txBody>
          <a:bodyPr/>
          <a:lstStyle>
            <a:lvl1pPr>
              <a:defRPr/>
            </a:lvl1pPr>
          </a:lstStyle>
          <a:p>
            <a:pPr>
              <a:defRPr/>
            </a:pPr>
            <a:r>
              <a:rPr lang="ar-SA"/>
              <a:t>الهندسة المالية - مال 422</a:t>
            </a:r>
            <a:endParaRPr lang="en-US"/>
          </a:p>
        </p:txBody>
      </p:sp>
      <p:sp>
        <p:nvSpPr>
          <p:cNvPr id="14" name="Slide Number Placeholder 6"/>
          <p:cNvSpPr>
            <a:spLocks noGrp="1"/>
          </p:cNvSpPr>
          <p:nvPr>
            <p:ph type="sldNum" sz="quarter" idx="12"/>
          </p:nvPr>
        </p:nvSpPr>
        <p:spPr/>
        <p:txBody>
          <a:bodyPr/>
          <a:lstStyle>
            <a:lvl1pPr>
              <a:defRPr/>
            </a:lvl1pPr>
          </a:lstStyle>
          <a:p>
            <a:fld id="{52DDF04D-05C0-4489-9B6D-883DA2255B21}" type="slidenum">
              <a:rPr lang="en-US" altLang="ar-SA"/>
              <a:pPr/>
              <a:t>‹#›</a:t>
            </a:fld>
            <a:endParaRPr lang="en-US" altLang="ar-SA"/>
          </a:p>
        </p:txBody>
      </p:sp>
    </p:spTree>
    <p:extLst>
      <p:ext uri="{BB962C8B-B14F-4D97-AF65-F5344CB8AC3E}">
        <p14:creationId xmlns:p14="http://schemas.microsoft.com/office/powerpoint/2010/main" val="1534802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6" name="Group 21"/>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681" y="4499676"/>
              <a:ext cx="4295219" cy="1016152"/>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pPr>
                <a:defRPr/>
              </a:pPr>
              <a:endParaRPr lang="ar-SA"/>
            </a:p>
          </p:txBody>
        </p:sp>
        <p:sp>
          <p:nvSpPr>
            <p:cNvPr id="8" name="Freeform 18"/>
            <p:cNvSpPr>
              <a:spLocks/>
            </p:cNvSpPr>
            <p:nvPr/>
          </p:nvSpPr>
          <p:spPr bwMode="hidden">
            <a:xfrm>
              <a:off x="-308538" y="4319027"/>
              <a:ext cx="8280254" cy="1208092"/>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pPr>
                <a:defRPr/>
              </a:pPr>
              <a:endParaRPr lang="ar-SA"/>
            </a:p>
          </p:txBody>
        </p:sp>
        <p:sp>
          <p:nvSpPr>
            <p:cNvPr id="9" name="Freeform 22"/>
            <p:cNvSpPr>
              <a:spLocks/>
            </p:cNvSpPr>
            <p:nvPr/>
          </p:nvSpPr>
          <p:spPr bwMode="hidden">
            <a:xfrm>
              <a:off x="4014" y="4334834"/>
              <a:ext cx="8164231" cy="1101960"/>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ar-SA"/>
            </a:p>
          </p:txBody>
        </p:sp>
        <p:sp>
          <p:nvSpPr>
            <p:cNvPr id="10" name="Freeform 26"/>
            <p:cNvSpPr>
              <a:spLocks/>
            </p:cNvSpPr>
            <p:nvPr/>
          </p:nvSpPr>
          <p:spPr bwMode="hidden">
            <a:xfrm>
              <a:off x="4157164" y="4316769"/>
              <a:ext cx="4939265" cy="925827"/>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ar-SA"/>
            </a:p>
          </p:txBody>
        </p:sp>
        <p:sp useBgFill="1">
          <p:nvSpPr>
            <p:cNvPr id="11" name="Freeform 10"/>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a:defRPr/>
              </a:pPr>
              <a:endParaRPr lang="ar-SA"/>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12" name="Date Placeholder 4"/>
          <p:cNvSpPr>
            <a:spLocks noGrp="1"/>
          </p:cNvSpPr>
          <p:nvPr>
            <p:ph type="dt" sz="half" idx="10"/>
          </p:nvPr>
        </p:nvSpPr>
        <p:spPr/>
        <p:txBody>
          <a:bodyPr/>
          <a:lstStyle>
            <a:lvl1pPr>
              <a:defRPr/>
            </a:lvl1pPr>
          </a:lstStyle>
          <a:p>
            <a:pPr>
              <a:defRPr/>
            </a:pPr>
            <a:endParaRPr lang="en-US"/>
          </a:p>
        </p:txBody>
      </p:sp>
      <p:sp>
        <p:nvSpPr>
          <p:cNvPr id="13" name="Footer Placeholder 5"/>
          <p:cNvSpPr>
            <a:spLocks noGrp="1"/>
          </p:cNvSpPr>
          <p:nvPr>
            <p:ph type="ftr" sz="quarter" idx="11"/>
          </p:nvPr>
        </p:nvSpPr>
        <p:spPr/>
        <p:txBody>
          <a:bodyPr/>
          <a:lstStyle>
            <a:lvl1pPr>
              <a:defRPr/>
            </a:lvl1pPr>
          </a:lstStyle>
          <a:p>
            <a:pPr>
              <a:defRPr/>
            </a:pPr>
            <a:r>
              <a:rPr lang="ar-SA"/>
              <a:t>الهندسة المالية - مال 422</a:t>
            </a:r>
            <a:endParaRPr lang="en-US"/>
          </a:p>
        </p:txBody>
      </p:sp>
      <p:sp>
        <p:nvSpPr>
          <p:cNvPr id="14" name="Slide Number Placeholder 6"/>
          <p:cNvSpPr>
            <a:spLocks noGrp="1"/>
          </p:cNvSpPr>
          <p:nvPr>
            <p:ph type="sldNum" sz="quarter" idx="12"/>
          </p:nvPr>
        </p:nvSpPr>
        <p:spPr/>
        <p:txBody>
          <a:bodyPr/>
          <a:lstStyle>
            <a:lvl1pPr>
              <a:defRPr/>
            </a:lvl1pPr>
          </a:lstStyle>
          <a:p>
            <a:fld id="{762A0D32-A48D-4EC0-A126-A35540774ACD}" type="slidenum">
              <a:rPr lang="en-US" altLang="ar-SA"/>
              <a:pPr/>
              <a:t>‹#›</a:t>
            </a:fld>
            <a:endParaRPr lang="en-US" altLang="ar-SA"/>
          </a:p>
        </p:txBody>
      </p:sp>
    </p:spTree>
    <p:extLst>
      <p:ext uri="{BB962C8B-B14F-4D97-AF65-F5344CB8AC3E}">
        <p14:creationId xmlns:p14="http://schemas.microsoft.com/office/powerpoint/2010/main" val="2570467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034" name="Freeform 14"/>
            <p:cNvSpPr>
              <a:spLocks/>
            </p:cNvSpPr>
            <p:nvPr/>
          </p:nvSpPr>
          <p:spPr bwMode="hidden">
            <a:xfrm>
              <a:off x="4810006" y="4499677"/>
              <a:ext cx="4295986" cy="1016152"/>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pPr>
                <a:defRPr/>
              </a:pPr>
              <a:endParaRPr lang="ar-SA"/>
            </a:p>
          </p:txBody>
        </p:sp>
        <p:sp>
          <p:nvSpPr>
            <p:cNvPr id="1035" name="Freeform 18"/>
            <p:cNvSpPr>
              <a:spLocks/>
            </p:cNvSpPr>
            <p:nvPr/>
          </p:nvSpPr>
          <p:spPr bwMode="hidden">
            <a:xfrm>
              <a:off x="-308667" y="4319028"/>
              <a:ext cx="8279020" cy="1208091"/>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pPr>
                <a:defRPr/>
              </a:pPr>
              <a:endParaRPr lang="ar-SA"/>
            </a:p>
          </p:txBody>
        </p:sp>
        <p:sp>
          <p:nvSpPr>
            <p:cNvPr id="1036" name="Freeform 22"/>
            <p:cNvSpPr>
              <a:spLocks/>
            </p:cNvSpPr>
            <p:nvPr/>
          </p:nvSpPr>
          <p:spPr bwMode="hidden">
            <a:xfrm>
              <a:off x="4286" y="4334834"/>
              <a:ext cx="8165219" cy="1101960"/>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ar-SA"/>
            </a:p>
          </p:txBody>
        </p:sp>
        <p:sp>
          <p:nvSpPr>
            <p:cNvPr id="1037" name="Freeform 26"/>
            <p:cNvSpPr>
              <a:spLocks/>
            </p:cNvSpPr>
            <p:nvPr/>
          </p:nvSpPr>
          <p:spPr bwMode="hidden">
            <a:xfrm>
              <a:off x="4155651" y="4316769"/>
              <a:ext cx="4940859" cy="925827"/>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ar-SA"/>
            </a:p>
          </p:txBody>
        </p:sp>
        <p:sp useBgFill="1">
          <p:nvSpPr>
            <p:cNvPr id="1038" name="Freeform 10"/>
            <p:cNvSpPr>
              <a:spLocks/>
            </p:cNvSpPr>
            <p:nvPr/>
          </p:nvSpPr>
          <p:spPr bwMode="hidden">
            <a:xfrm>
              <a:off x="-3905251" y="4294188"/>
              <a:ext cx="13027839"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a:defRPr/>
              </a:pPr>
              <a:endParaRPr lang="ar-SA"/>
            </a:p>
          </p:txBody>
        </p:sp>
      </p:grpSp>
      <p:sp>
        <p:nvSpPr>
          <p:cNvPr id="1028" name="Title Placeholder 1"/>
          <p:cNvSpPr>
            <a:spLocks noGrp="1"/>
          </p:cNvSpPr>
          <p:nvPr>
            <p:ph type="title"/>
          </p:nvPr>
        </p:nvSpPr>
        <p:spPr bwMode="auto">
          <a:xfrm>
            <a:off x="457200" y="338138"/>
            <a:ext cx="8229600" cy="125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ar-SA" smtClean="0"/>
              <a:t>Click to edit Master title style</a:t>
            </a:r>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a:defRPr sz="1000">
                <a:solidFill>
                  <a:schemeClr val="tx2"/>
                </a:solidFill>
                <a:latin typeface="Arial" charset="0"/>
              </a:defRPr>
            </a:lvl1pPr>
          </a:lstStyle>
          <a:p>
            <a:pPr>
              <a:defRPr/>
            </a:pPr>
            <a:endParaRPr lang="en-US"/>
          </a:p>
        </p:txBody>
      </p:sp>
      <p:sp>
        <p:nvSpPr>
          <p:cNvPr id="5" name="Footer Placeholder 4"/>
          <p:cNvSpPr>
            <a:spLocks noGrp="1"/>
          </p:cNvSpPr>
          <p:nvPr>
            <p:ph type="ftr" sz="quarter" idx="3"/>
          </p:nvPr>
        </p:nvSpPr>
        <p:spPr>
          <a:xfrm>
            <a:off x="1066800" y="6249988"/>
            <a:ext cx="2913063" cy="365125"/>
          </a:xfrm>
          <a:prstGeom prst="rect">
            <a:avLst/>
          </a:prstGeom>
        </p:spPr>
        <p:txBody>
          <a:bodyPr vert="horz" lIns="91440" tIns="45720" rIns="91440" bIns="45720" rtlCol="0" anchor="ctr"/>
          <a:lstStyle>
            <a:lvl1pPr algn="l">
              <a:defRPr sz="1000">
                <a:solidFill>
                  <a:schemeClr val="tx2"/>
                </a:solidFill>
                <a:latin typeface="Arial" charset="0"/>
              </a:defRPr>
            </a:lvl1pPr>
          </a:lstStyle>
          <a:p>
            <a:pPr>
              <a:defRPr/>
            </a:pPr>
            <a:r>
              <a:rPr lang="ar-SA"/>
              <a:t>الهندسة المالية - مال 422</a:t>
            </a:r>
            <a:endParaRPr lang="en-US"/>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wrap="square" lIns="91440" tIns="45720" rIns="91440" bIns="45720" numCol="1" anchor="ctr" anchorCtr="0" compatLnSpc="1">
            <a:prstTxWarp prst="textNoShape">
              <a:avLst/>
            </a:prstTxWarp>
          </a:bodyPr>
          <a:lstStyle>
            <a:lvl1pPr algn="ctr">
              <a:defRPr sz="1000">
                <a:solidFill>
                  <a:schemeClr val="tx2"/>
                </a:solidFill>
              </a:defRPr>
            </a:lvl1pPr>
          </a:lstStyle>
          <a:p>
            <a:fld id="{2C2AB539-7E68-4AD8-96C4-7F96D42AE2BF}" type="slidenum">
              <a:rPr lang="en-US" altLang="ar-SA"/>
              <a:pPr/>
              <a:t>‹#›</a:t>
            </a:fld>
            <a:endParaRPr lang="en-US" altLang="ar-SA"/>
          </a:p>
        </p:txBody>
      </p:sp>
      <p:sp>
        <p:nvSpPr>
          <p:cNvPr id="1032" name="Text Placeholder 2"/>
          <p:cNvSpPr>
            <a:spLocks noGrp="1"/>
          </p:cNvSpPr>
          <p:nvPr>
            <p:ph type="body" idx="1"/>
          </p:nvPr>
        </p:nvSpPr>
        <p:spPr bwMode="auto">
          <a:xfrm>
            <a:off x="871538" y="2674938"/>
            <a:ext cx="7408862" cy="345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ar-SA" smtClean="0"/>
              <a:t>Click to edit Master text styles</a:t>
            </a:r>
          </a:p>
          <a:p>
            <a:pPr lvl="1"/>
            <a:r>
              <a:rPr lang="en-US" altLang="ar-SA" smtClean="0"/>
              <a:t>Second level</a:t>
            </a:r>
          </a:p>
          <a:p>
            <a:pPr lvl="2"/>
            <a:r>
              <a:rPr lang="en-US" altLang="ar-SA" smtClean="0"/>
              <a:t>Third level</a:t>
            </a:r>
          </a:p>
          <a:p>
            <a:pPr lvl="3"/>
            <a:r>
              <a:rPr lang="en-US" altLang="ar-SA" smtClean="0"/>
              <a:t>Fourth level</a:t>
            </a:r>
          </a:p>
          <a:p>
            <a:pPr lvl="4"/>
            <a:r>
              <a:rPr lang="en-US" altLang="ar-SA" smtClean="0"/>
              <a:t>Fifth level</a:t>
            </a:r>
          </a:p>
        </p:txBody>
      </p:sp>
      <p:pic>
        <p:nvPicPr>
          <p:cNvPr id="1033" name="Picture 6" descr="shia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4925" y="5856288"/>
            <a:ext cx="679450" cy="963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32" r:id="rId1"/>
    <p:sldLayoutId id="2147484027" r:id="rId2"/>
    <p:sldLayoutId id="2147484033" r:id="rId3"/>
    <p:sldLayoutId id="2147484028" r:id="rId4"/>
    <p:sldLayoutId id="2147484029" r:id="rId5"/>
    <p:sldLayoutId id="2147484030" r:id="rId6"/>
    <p:sldLayoutId id="2147484034" r:id="rId7"/>
    <p:sldLayoutId id="2147484035" r:id="rId8"/>
    <p:sldLayoutId id="2147484036" r:id="rId9"/>
    <p:sldLayoutId id="2147484031" r:id="rId10"/>
    <p:sldLayoutId id="2147484037" r:id="rId11"/>
  </p:sldLayoutIdLst>
  <p:hf hdr="0" dt="0"/>
  <p:txStyles>
    <p:titleStyle>
      <a:lvl1pPr algn="ctr" rtl="0" eaLnBrk="0" fontAlgn="base" hangingPunct="0">
        <a:spcBef>
          <a:spcPct val="0"/>
        </a:spcBef>
        <a:spcAft>
          <a:spcPct val="0"/>
        </a:spcAft>
        <a:defRPr sz="4400" kern="12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defRPr>
      </a:lvl2pPr>
      <a:lvl3pPr algn="ctr" rtl="0" eaLnBrk="0" fontAlgn="base" hangingPunct="0">
        <a:spcBef>
          <a:spcPct val="0"/>
        </a:spcBef>
        <a:spcAft>
          <a:spcPct val="0"/>
        </a:spcAft>
        <a:defRPr sz="4400">
          <a:solidFill>
            <a:srgbClr val="FFFFFF"/>
          </a:solidFill>
          <a:latin typeface="Candara" pitchFamily="34" charset="0"/>
        </a:defRPr>
      </a:lvl3pPr>
      <a:lvl4pPr algn="ctr" rtl="0" eaLnBrk="0" fontAlgn="base" hangingPunct="0">
        <a:spcBef>
          <a:spcPct val="0"/>
        </a:spcBef>
        <a:spcAft>
          <a:spcPct val="0"/>
        </a:spcAft>
        <a:defRPr sz="4400">
          <a:solidFill>
            <a:srgbClr val="FFFFFF"/>
          </a:solidFill>
          <a:latin typeface="Candara" pitchFamily="34" charset="0"/>
        </a:defRPr>
      </a:lvl4pPr>
      <a:lvl5pPr algn="ctr" rtl="0" eaLnBrk="0" fontAlgn="base" hangingPunct="0">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0" fontAlgn="base" hangingPunct="0">
        <a:spcBef>
          <a:spcPct val="20000"/>
        </a:spcBef>
        <a:spcAft>
          <a:spcPct val="0"/>
        </a:spcAft>
        <a:buClr>
          <a:schemeClr val="accent1"/>
        </a:buClr>
        <a:buSzPct val="100000"/>
        <a:buFont typeface="Symbol" panose="05050102010706020507"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anose="05050102010706020507"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anose="05050102010706020507"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anose="05050102010706020507" pitchFamily="18" charset="2"/>
        <a:buChar char=""/>
        <a:defRPr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anose="05050102010706020507"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4"/>
          <p:cNvSpPr>
            <a:spLocks noChangeArrowheads="1"/>
          </p:cNvSpPr>
          <p:nvPr/>
        </p:nvSpPr>
        <p:spPr bwMode="auto">
          <a:xfrm>
            <a:off x="2590800" y="304800"/>
            <a:ext cx="3886200" cy="1066800"/>
          </a:xfrm>
          <a:prstGeom prst="rect">
            <a:avLst/>
          </a:prstGeom>
          <a:noFill/>
          <a:ln>
            <a:noFill/>
            <a:headEnd/>
            <a:tailEnd/>
          </a:ln>
        </p:spPr>
        <p:style>
          <a:lnRef idx="2">
            <a:schemeClr val="accent1"/>
          </a:lnRef>
          <a:fillRef idx="1">
            <a:schemeClr val="lt1"/>
          </a:fillRef>
          <a:effectRef idx="0">
            <a:schemeClr val="accent1"/>
          </a:effectRef>
          <a:fontRef idx="minor">
            <a:schemeClr val="dk1"/>
          </a:fontRef>
        </p:style>
        <p:txBody>
          <a:bodyPr/>
          <a:lstStyle/>
          <a:p>
            <a:pPr algn="ctr" rtl="1">
              <a:defRPr/>
            </a:pPr>
            <a:r>
              <a:rPr lang="ar-SA" dirty="0">
                <a:solidFill>
                  <a:schemeClr val="bg1"/>
                </a:solidFill>
              </a:rPr>
              <a:t>جامعة الإمام محمد بن سعود الإسلامية</a:t>
            </a:r>
          </a:p>
          <a:p>
            <a:pPr algn="ctr" rtl="1">
              <a:defRPr/>
            </a:pPr>
            <a:r>
              <a:rPr lang="ar-SA" dirty="0">
                <a:solidFill>
                  <a:schemeClr val="bg1"/>
                </a:solidFill>
              </a:rPr>
              <a:t>كلية الاقتصاد والعلوم الإدارية</a:t>
            </a:r>
          </a:p>
          <a:p>
            <a:pPr algn="ctr" rtl="1">
              <a:defRPr/>
            </a:pPr>
            <a:r>
              <a:rPr lang="ar-SA" dirty="0">
                <a:solidFill>
                  <a:schemeClr val="bg1"/>
                </a:solidFill>
              </a:rPr>
              <a:t>قسم التمويل والاستثمار</a:t>
            </a:r>
          </a:p>
        </p:txBody>
      </p:sp>
      <p:sp>
        <p:nvSpPr>
          <p:cNvPr id="5126" name="Rectangle 5"/>
          <p:cNvSpPr>
            <a:spLocks noChangeArrowheads="1"/>
          </p:cNvSpPr>
          <p:nvPr/>
        </p:nvSpPr>
        <p:spPr bwMode="auto">
          <a:xfrm>
            <a:off x="914400" y="6218238"/>
            <a:ext cx="6035675" cy="639762"/>
          </a:xfrm>
          <a:prstGeom prst="rect">
            <a:avLst/>
          </a:prstGeom>
          <a:noFill/>
          <a:ln>
            <a:noFill/>
            <a:headEnd/>
            <a:tailEnd/>
          </a:ln>
        </p:spPr>
        <p:style>
          <a:lnRef idx="2">
            <a:schemeClr val="accent3"/>
          </a:lnRef>
          <a:fillRef idx="1">
            <a:schemeClr val="lt1"/>
          </a:fillRef>
          <a:effectRef idx="0">
            <a:schemeClr val="accent3"/>
          </a:effectRef>
          <a:fontRef idx="minor">
            <a:schemeClr val="dk1"/>
          </a:fontRef>
        </p:style>
        <p:txBody>
          <a:bodyPr/>
          <a:lstStyle/>
          <a:p>
            <a:pPr algn="r" rtl="1">
              <a:defRPr/>
            </a:pPr>
            <a:r>
              <a:rPr lang="ar-SA" sz="1200" dirty="0"/>
              <a:t>تم دعم تنظيم المعرفة المتعلقة بهذا المقرر من قبل برنامج دعم المعرفة المتخصصة في كرسي سابك لدراسات الأسواق المالية. كامل حقوق البحث محفوظة للكرسي. لا يقبل نسخة أو نشره أو توزيعه أو الاقتباس منه أو استخدامه لأي غرض إلا بإذن خطي من الكرسي </a:t>
            </a:r>
          </a:p>
        </p:txBody>
      </p:sp>
      <p:pic>
        <p:nvPicPr>
          <p:cNvPr id="8196" name="Picture 9" descr="C:\Users\mohisuh2012\Dropbox\IFMS Chair\المكتبة\تصاميم\ifms_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6218238"/>
            <a:ext cx="21336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Table 1"/>
          <p:cNvGraphicFramePr>
            <a:graphicFrameLocks noGrp="1"/>
          </p:cNvGraphicFramePr>
          <p:nvPr/>
        </p:nvGraphicFramePr>
        <p:xfrm>
          <a:off x="914400" y="2051050"/>
          <a:ext cx="7010400" cy="2292349"/>
        </p:xfrm>
        <a:graphic>
          <a:graphicData uri="http://schemas.openxmlformats.org/drawingml/2006/table">
            <a:tbl>
              <a:tblPr rtl="1" firstRow="1" bandRow="1">
                <a:tableStyleId>{5C22544A-7EE6-4342-B048-85BDC9FD1C3A}</a:tableStyleId>
              </a:tblPr>
              <a:tblGrid>
                <a:gridCol w="2179320"/>
                <a:gridCol w="4831080"/>
              </a:tblGrid>
              <a:tr h="565975">
                <a:tc>
                  <a:txBody>
                    <a:bodyPr/>
                    <a:lstStyle/>
                    <a:p>
                      <a:pPr algn="r" rtl="1"/>
                      <a:r>
                        <a:rPr lang="ar-SA" sz="2800" dirty="0" smtClean="0">
                          <a:solidFill>
                            <a:schemeClr val="bg1"/>
                          </a:solidFill>
                        </a:rPr>
                        <a:t>مقرر </a:t>
                      </a:r>
                      <a:endParaRPr lang="ar-SA" sz="2800" dirty="0">
                        <a:solidFill>
                          <a:schemeClr val="bg1"/>
                        </a:solidFill>
                      </a:endParaRPr>
                    </a:p>
                  </a:txBody>
                  <a:tcPr marT="45725" marB="45725">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1"/>
                      <a:r>
                        <a:rPr lang="ar-SA" sz="2800" dirty="0" smtClean="0">
                          <a:solidFill>
                            <a:schemeClr val="bg1"/>
                          </a:solidFill>
                        </a:rPr>
                        <a:t>الهندسة المالية </a:t>
                      </a:r>
                      <a:endParaRPr lang="ar-SA" sz="2800" dirty="0">
                        <a:solidFill>
                          <a:schemeClr val="bg1"/>
                        </a:solidFill>
                      </a:endParaRPr>
                    </a:p>
                  </a:txBody>
                  <a:tcPr marT="45725" marB="45725">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65975">
                <a:tc>
                  <a:txBody>
                    <a:bodyPr/>
                    <a:lstStyle/>
                    <a:p>
                      <a:pPr algn="r" rtl="1"/>
                      <a:r>
                        <a:rPr lang="ar-SA" sz="2800" dirty="0" smtClean="0">
                          <a:solidFill>
                            <a:schemeClr val="bg1"/>
                          </a:solidFill>
                        </a:rPr>
                        <a:t>رمز المقرر</a:t>
                      </a:r>
                      <a:endParaRPr lang="ar-SA" sz="2800" dirty="0">
                        <a:solidFill>
                          <a:schemeClr val="bg1"/>
                        </a:solidFill>
                      </a:endParaRPr>
                    </a:p>
                  </a:txBody>
                  <a:tcPr marT="45725" marB="45725">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1"/>
                      <a:r>
                        <a:rPr lang="ar-SA" sz="2800" dirty="0" smtClean="0">
                          <a:solidFill>
                            <a:schemeClr val="bg1"/>
                          </a:solidFill>
                        </a:rPr>
                        <a:t>مال 422</a:t>
                      </a:r>
                      <a:endParaRPr lang="ar-SA" sz="2800" dirty="0">
                        <a:solidFill>
                          <a:schemeClr val="bg1"/>
                        </a:solidFill>
                      </a:endParaRPr>
                    </a:p>
                  </a:txBody>
                  <a:tcPr marT="45725" marB="45725">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65975">
                <a:tc>
                  <a:txBody>
                    <a:bodyPr/>
                    <a:lstStyle/>
                    <a:p>
                      <a:pPr algn="r" rtl="1"/>
                      <a:r>
                        <a:rPr lang="ar-SA" sz="2800" dirty="0" smtClean="0">
                          <a:solidFill>
                            <a:schemeClr val="bg1"/>
                          </a:solidFill>
                        </a:rPr>
                        <a:t>رقم الوحدة</a:t>
                      </a:r>
                      <a:endParaRPr lang="ar-SA" sz="2800" dirty="0">
                        <a:solidFill>
                          <a:schemeClr val="bg1"/>
                        </a:solidFill>
                      </a:endParaRPr>
                    </a:p>
                  </a:txBody>
                  <a:tcPr marT="45725" marB="45725">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1"/>
                      <a:r>
                        <a:rPr lang="ar-SA" sz="2800" dirty="0" smtClean="0">
                          <a:solidFill>
                            <a:schemeClr val="bg1"/>
                          </a:solidFill>
                        </a:rPr>
                        <a:t>2</a:t>
                      </a:r>
                      <a:endParaRPr lang="ar-SA" sz="2800" dirty="0">
                        <a:solidFill>
                          <a:schemeClr val="bg1"/>
                        </a:solidFill>
                      </a:endParaRPr>
                    </a:p>
                  </a:txBody>
                  <a:tcPr marT="45725" marB="45725">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94424">
                <a:tc>
                  <a:txBody>
                    <a:bodyPr/>
                    <a:lstStyle/>
                    <a:p>
                      <a:pPr algn="r" rtl="1"/>
                      <a:r>
                        <a:rPr lang="ar-SA" sz="2800" dirty="0" smtClean="0">
                          <a:solidFill>
                            <a:schemeClr val="bg1"/>
                          </a:solidFill>
                        </a:rPr>
                        <a:t>موضوع الوحدة</a:t>
                      </a:r>
                      <a:endParaRPr lang="ar-SA" sz="2800" dirty="0">
                        <a:solidFill>
                          <a:schemeClr val="bg1"/>
                        </a:solidFill>
                      </a:endParaRPr>
                    </a:p>
                  </a:txBody>
                  <a:tcPr marT="45725" marB="45725">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1"/>
                      <a:r>
                        <a:rPr lang="ar-SA" sz="2800" dirty="0" smtClean="0">
                          <a:solidFill>
                            <a:schemeClr val="bg1"/>
                          </a:solidFill>
                        </a:rPr>
                        <a:t>مدخل للهندسة المالية</a:t>
                      </a:r>
                      <a:endParaRPr lang="ar-SA" sz="2800" dirty="0">
                        <a:solidFill>
                          <a:schemeClr val="bg1"/>
                        </a:solidFill>
                      </a:endParaRPr>
                    </a:p>
                  </a:txBody>
                  <a:tcPr marT="45725" marB="45725">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p:txBody>
          <a:bodyPr/>
          <a:lstStyle/>
          <a:p>
            <a:pPr eaLnBrk="1" hangingPunct="1"/>
            <a:r>
              <a:rPr lang="ar-SA" altLang="ar-SA" smtClean="0">
                <a:solidFill>
                  <a:schemeClr val="tx1"/>
                </a:solidFill>
              </a:rPr>
              <a:t>هي المبادئ والأساليب اللازمة لتطوير حلول مالية مبتكرة </a:t>
            </a:r>
            <a:r>
              <a:rPr lang="ar-SA" altLang="ar-SA" u="sng" smtClean="0">
                <a:solidFill>
                  <a:schemeClr val="tx1"/>
                </a:solidFill>
              </a:rPr>
              <a:t>متقيدة بالضوابط الشرعية</a:t>
            </a:r>
          </a:p>
          <a:p>
            <a:pPr eaLnBrk="1" hangingPunct="1"/>
            <a:r>
              <a:rPr lang="ar-SA" altLang="ar-SA" smtClean="0">
                <a:solidFill>
                  <a:schemeClr val="tx1"/>
                </a:solidFill>
              </a:rPr>
              <a:t>القيود الشرعية إلهية وتحقق مصلحة الفرد والمجتمع.</a:t>
            </a:r>
          </a:p>
          <a:p>
            <a:pPr eaLnBrk="1" hangingPunct="1"/>
            <a:r>
              <a:rPr lang="ar-SA" altLang="ar-SA" smtClean="0">
                <a:solidFill>
                  <a:schemeClr val="tx1"/>
                </a:solidFill>
              </a:rPr>
              <a:t>الالتفاف على الأنظمة يقضي على القيود المحفزة للابتكار</a:t>
            </a:r>
          </a:p>
          <a:p>
            <a:pPr eaLnBrk="1" hangingPunct="1"/>
            <a:r>
              <a:rPr lang="ar-SA" altLang="ar-SA" smtClean="0">
                <a:solidFill>
                  <a:schemeClr val="tx1"/>
                </a:solidFill>
              </a:rPr>
              <a:t>الحيل الفقهية ليست من الهندسة المالية</a:t>
            </a:r>
          </a:p>
          <a:p>
            <a:pPr eaLnBrk="1" hangingPunct="1"/>
            <a:r>
              <a:rPr lang="ar-SA" altLang="ar-SA" smtClean="0">
                <a:solidFill>
                  <a:schemeClr val="tx1"/>
                </a:solidFill>
              </a:rPr>
              <a:t>ضوابط التمويل الإسلامي مصدر خصب للابتكار المالي في الدول الإسلامية وغيرها</a:t>
            </a:r>
          </a:p>
          <a:p>
            <a:pPr eaLnBrk="1" hangingPunct="1"/>
            <a:r>
              <a:rPr lang="ar-SA" altLang="ar-SA" smtClean="0">
                <a:solidFill>
                  <a:schemeClr val="tx1"/>
                </a:solidFill>
              </a:rPr>
              <a:t>مثال: المنتجات المهجنة من الأسهم والسندات (الأسهم والصكوك التفضيلية)</a:t>
            </a:r>
          </a:p>
          <a:p>
            <a:pPr eaLnBrk="1" hangingPunct="1"/>
            <a:endParaRPr lang="ar-SA" altLang="ar-SA" smtClean="0"/>
          </a:p>
        </p:txBody>
      </p:sp>
      <p:sp>
        <p:nvSpPr>
          <p:cNvPr id="17411" name="Title 2"/>
          <p:cNvSpPr>
            <a:spLocks noGrp="1"/>
          </p:cNvSpPr>
          <p:nvPr>
            <p:ph type="title"/>
          </p:nvPr>
        </p:nvSpPr>
        <p:spPr/>
        <p:txBody>
          <a:bodyPr/>
          <a:lstStyle/>
          <a:p>
            <a:pPr eaLnBrk="1" hangingPunct="1"/>
            <a:r>
              <a:rPr lang="ar-SA" altLang="ar-SA" smtClean="0"/>
              <a:t>الهندسة المالية الإسلامية</a:t>
            </a:r>
          </a:p>
        </p:txBody>
      </p:sp>
      <p:sp>
        <p:nvSpPr>
          <p:cNvPr id="17412"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ar-SA" altLang="ar-SA" smtClean="0">
                <a:solidFill>
                  <a:schemeClr val="tx2"/>
                </a:solidFill>
              </a:rPr>
              <a:t>الهندسة المالية - مال 422</a:t>
            </a:r>
            <a:endParaRPr lang="en-US" altLang="ar-SA" smtClean="0">
              <a:solidFill>
                <a:schemeClr val="tx2"/>
              </a:solidFill>
            </a:endParaRPr>
          </a:p>
        </p:txBody>
      </p:sp>
      <p:sp>
        <p:nvSpPr>
          <p:cNvPr id="17413"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05A1BAE-7F02-4A8F-8355-950550E17523}" type="slidenum">
              <a:rPr lang="en-US" altLang="ar-SA">
                <a:solidFill>
                  <a:schemeClr val="tx2"/>
                </a:solidFill>
              </a:rPr>
              <a:pPr eaLnBrk="1" hangingPunct="1"/>
              <a:t>10</a:t>
            </a:fld>
            <a:endParaRPr lang="en-US" altLang="ar-SA">
              <a:solidFill>
                <a:schemeClr val="tx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p:cNvSpPr>
            <a:spLocks noGrp="1"/>
          </p:cNvSpPr>
          <p:nvPr>
            <p:ph idx="1"/>
          </p:nvPr>
        </p:nvSpPr>
        <p:spPr/>
        <p:txBody>
          <a:bodyPr/>
          <a:lstStyle/>
          <a:p>
            <a:pPr eaLnBrk="1" hangingPunct="1"/>
            <a:r>
              <a:rPr lang="ar-SA" altLang="ar-SA" dirty="0" smtClean="0">
                <a:solidFill>
                  <a:schemeClr val="tx1"/>
                </a:solidFill>
              </a:rPr>
              <a:t>لم يكن أداء الهندسة المالية الإسلامية في العقود الأربعة الماضية في مستوى الطموحات: من المضاربة إلى التورق</a:t>
            </a:r>
          </a:p>
          <a:p>
            <a:pPr eaLnBrk="1" hangingPunct="1"/>
            <a:r>
              <a:rPr lang="ar-SA" altLang="ar-SA" dirty="0" smtClean="0">
                <a:solidFill>
                  <a:schemeClr val="tx1"/>
                </a:solidFill>
              </a:rPr>
              <a:t>الصناعة </a:t>
            </a:r>
            <a:r>
              <a:rPr lang="ar-SA" altLang="ar-SA" dirty="0" smtClean="0">
                <a:solidFill>
                  <a:schemeClr val="tx1"/>
                </a:solidFill>
              </a:rPr>
              <a:t>المالية الإسلامية لديها فرصة تاريخية لإثبات وجودها وإبراز منتجاتها</a:t>
            </a:r>
          </a:p>
          <a:p>
            <a:pPr eaLnBrk="1" hangingPunct="1"/>
            <a:r>
              <a:rPr lang="ar-SA" altLang="ar-SA" dirty="0" smtClean="0">
                <a:solidFill>
                  <a:schemeClr val="tx1"/>
                </a:solidFill>
              </a:rPr>
              <a:t>المطلوب: ابتكار منتجات جديدة تتسم بالكفاءة الاقتصادية والمصداقية الشرعية.</a:t>
            </a:r>
            <a:endParaRPr lang="en-US" altLang="ar-SA" dirty="0" smtClean="0">
              <a:solidFill>
                <a:schemeClr val="tx1"/>
              </a:solidFill>
            </a:endParaRPr>
          </a:p>
          <a:p>
            <a:pPr eaLnBrk="1" hangingPunct="1"/>
            <a:r>
              <a:rPr lang="ar-SA" altLang="ar-SA" dirty="0" smtClean="0">
                <a:solidFill>
                  <a:schemeClr val="tx1"/>
                </a:solidFill>
              </a:rPr>
              <a:t>سنفصل في الوحدات الآتية مبادئ الهندسة المالية الإسلامية، واستراتيجية تطوير منتجاتها</a:t>
            </a:r>
          </a:p>
          <a:p>
            <a:pPr eaLnBrk="1" hangingPunct="1"/>
            <a:endParaRPr lang="ar-SA" altLang="ar-SA" dirty="0" smtClean="0"/>
          </a:p>
        </p:txBody>
      </p:sp>
      <p:sp>
        <p:nvSpPr>
          <p:cNvPr id="18435" name="Title 2"/>
          <p:cNvSpPr>
            <a:spLocks noGrp="1"/>
          </p:cNvSpPr>
          <p:nvPr>
            <p:ph type="title"/>
          </p:nvPr>
        </p:nvSpPr>
        <p:spPr/>
        <p:txBody>
          <a:bodyPr/>
          <a:lstStyle/>
          <a:p>
            <a:pPr eaLnBrk="1" hangingPunct="1"/>
            <a:r>
              <a:rPr lang="ar-SA" altLang="ar-SA" smtClean="0"/>
              <a:t>الهندسة المالية الإسلامية</a:t>
            </a:r>
          </a:p>
        </p:txBody>
      </p:sp>
      <p:sp>
        <p:nvSpPr>
          <p:cNvPr id="18436"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ar-SA" altLang="ar-SA" smtClean="0">
                <a:solidFill>
                  <a:schemeClr val="tx2"/>
                </a:solidFill>
              </a:rPr>
              <a:t>الهندسة المالية - مال 422</a:t>
            </a:r>
            <a:endParaRPr lang="en-US" altLang="ar-SA" smtClean="0">
              <a:solidFill>
                <a:schemeClr val="tx2"/>
              </a:solidFill>
            </a:endParaRPr>
          </a:p>
        </p:txBody>
      </p:sp>
      <p:sp>
        <p:nvSpPr>
          <p:cNvPr id="1843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E25251C-23A8-4676-BD04-16371E60503F}" type="slidenum">
              <a:rPr lang="en-US" altLang="ar-SA">
                <a:solidFill>
                  <a:schemeClr val="tx2"/>
                </a:solidFill>
              </a:rPr>
              <a:pPr eaLnBrk="1" hangingPunct="1"/>
              <a:t>11</a:t>
            </a:fld>
            <a:endParaRPr lang="en-US" altLang="ar-SA">
              <a:solidFill>
                <a:schemeClr val="tx2"/>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p:txBody>
          <a:bodyPr/>
          <a:lstStyle/>
          <a:p>
            <a:pPr eaLnBrk="1" hangingPunct="1"/>
            <a:r>
              <a:rPr lang="ar-SA" altLang="ar-SA" smtClean="0">
                <a:solidFill>
                  <a:schemeClr val="tx1"/>
                </a:solidFill>
              </a:rPr>
              <a:t>تركزت المبتكرات المالية في العقود الأخيرة على المشتقات المالية </a:t>
            </a:r>
          </a:p>
          <a:p>
            <a:pPr eaLnBrk="1" hangingPunct="1"/>
            <a:r>
              <a:rPr lang="ar-SA" altLang="ar-SA" smtClean="0">
                <a:solidFill>
                  <a:schemeClr val="tx1"/>
                </a:solidFill>
              </a:rPr>
              <a:t>الهندسة المالية من أسباب ازدهار المؤسسات والأسواق المالية</a:t>
            </a:r>
          </a:p>
          <a:p>
            <a:pPr eaLnBrk="1" hangingPunct="1"/>
            <a:r>
              <a:rPr lang="ar-SA" altLang="ar-SA" smtClean="0">
                <a:solidFill>
                  <a:schemeClr val="tx1"/>
                </a:solidFill>
              </a:rPr>
              <a:t>أدت الهندسة المالية إلى تلاشي الفواصل بين المؤسسات المالية (صعوبة تنظيم الأسواق المالية)</a:t>
            </a:r>
          </a:p>
          <a:p>
            <a:pPr eaLnBrk="1" hangingPunct="1"/>
            <a:r>
              <a:rPr lang="ar-SA" altLang="ar-SA" smtClean="0">
                <a:solidFill>
                  <a:schemeClr val="tx1"/>
                </a:solidFill>
              </a:rPr>
              <a:t>تقلص دور البنوك التجارية في الوساطة المالية وتحويل الآجال </a:t>
            </a:r>
          </a:p>
          <a:p>
            <a:pPr eaLnBrk="1" hangingPunct="1"/>
            <a:r>
              <a:rPr lang="ar-SA" altLang="ar-SA" smtClean="0">
                <a:solidFill>
                  <a:schemeClr val="tx1"/>
                </a:solidFill>
              </a:rPr>
              <a:t>توسع البنوك التجارية في الخدمات المالية (الخدمات مقابل رسوم (+)، بطاقات الائتمان)</a:t>
            </a:r>
          </a:p>
        </p:txBody>
      </p:sp>
      <p:sp>
        <p:nvSpPr>
          <p:cNvPr id="19459"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ar-SA" altLang="ar-SA" smtClean="0">
                <a:solidFill>
                  <a:schemeClr val="tx2"/>
                </a:solidFill>
              </a:rPr>
              <a:t>الهندسة المالية - مال 422</a:t>
            </a:r>
            <a:endParaRPr lang="en-US" altLang="ar-SA" smtClean="0">
              <a:solidFill>
                <a:schemeClr val="tx2"/>
              </a:solidFill>
            </a:endParaRPr>
          </a:p>
        </p:txBody>
      </p:sp>
      <p:sp>
        <p:nvSpPr>
          <p:cNvPr id="19460"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108216F-BE41-429F-8B9B-55AC30E62C5C}" type="slidenum">
              <a:rPr lang="en-US" altLang="ar-SA">
                <a:solidFill>
                  <a:schemeClr val="tx2"/>
                </a:solidFill>
              </a:rPr>
              <a:pPr eaLnBrk="1" hangingPunct="1"/>
              <a:t>12</a:t>
            </a:fld>
            <a:endParaRPr lang="en-US" altLang="ar-SA">
              <a:solidFill>
                <a:schemeClr val="tx2"/>
              </a:solidFill>
            </a:endParaRPr>
          </a:p>
        </p:txBody>
      </p:sp>
      <p:sp>
        <p:nvSpPr>
          <p:cNvPr id="19461" name="Title 1"/>
          <p:cNvSpPr>
            <a:spLocks noGrp="1"/>
          </p:cNvSpPr>
          <p:nvPr>
            <p:ph type="title"/>
          </p:nvPr>
        </p:nvSpPr>
        <p:spPr/>
        <p:txBody>
          <a:bodyPr/>
          <a:lstStyle/>
          <a:p>
            <a:pPr eaLnBrk="1" hangingPunct="1"/>
            <a:r>
              <a:rPr lang="ar-SA" altLang="ar-SA" smtClean="0"/>
              <a:t>واقع الهندسة المالية</a:t>
            </a:r>
            <a:endParaRPr lang="en-US" altLang="ar-SA"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ar-SA" altLang="ar-SA" smtClean="0"/>
              <a:t>واقع الهندسة المالية</a:t>
            </a:r>
            <a:endParaRPr lang="en-US" altLang="ar-SA" smtClean="0"/>
          </a:p>
        </p:txBody>
      </p:sp>
      <p:sp>
        <p:nvSpPr>
          <p:cNvPr id="20483" name="Content Placeholder 2"/>
          <p:cNvSpPr>
            <a:spLocks noGrp="1"/>
          </p:cNvSpPr>
          <p:nvPr>
            <p:ph idx="1"/>
          </p:nvPr>
        </p:nvSpPr>
        <p:spPr/>
        <p:txBody>
          <a:bodyPr/>
          <a:lstStyle/>
          <a:p>
            <a:pPr eaLnBrk="1" hangingPunct="1"/>
            <a:r>
              <a:rPr lang="ar-SA" altLang="ar-SA" smtClean="0">
                <a:solidFill>
                  <a:schemeClr val="tx1"/>
                </a:solidFill>
              </a:rPr>
              <a:t>تعاظم دور الأسواق المالية في الربط بين الممولين والمتمولين من خلال التوريق، الذي أسهم بشكل كبير في تحويل كثير من الأصول المالية من غير متداولة إلى متداولة وزاد من احتمال استخدامها في المضاربة</a:t>
            </a:r>
            <a:endParaRPr lang="en-US" altLang="ar-SA" smtClean="0">
              <a:solidFill>
                <a:schemeClr val="tx1"/>
              </a:solidFill>
            </a:endParaRPr>
          </a:p>
          <a:p>
            <a:pPr eaLnBrk="1" hangingPunct="1"/>
            <a:r>
              <a:rPr lang="ar-SA" altLang="ar-SA" smtClean="0">
                <a:solidFill>
                  <a:schemeClr val="tx1"/>
                </a:solidFill>
              </a:rPr>
              <a:t>لكثرة استخدام الهندسة المالية لتجاوز القيود القانونية اعتبر البعض أن هدف الهندسة المالية الالتفاف على الأنظمة </a:t>
            </a:r>
          </a:p>
          <a:p>
            <a:pPr eaLnBrk="1" hangingPunct="1"/>
            <a:r>
              <a:rPr lang="ar-SA" altLang="ar-SA" smtClean="0">
                <a:solidFill>
                  <a:schemeClr val="tx1"/>
                </a:solidFill>
              </a:rPr>
              <a:t>الهندسة المالية كانت من أسباب الأزمة المالية العالمية الأخيرة</a:t>
            </a:r>
          </a:p>
          <a:p>
            <a:pPr eaLnBrk="1" hangingPunct="1"/>
            <a:r>
              <a:rPr lang="ar-SA" altLang="ar-SA" smtClean="0">
                <a:solidFill>
                  <a:schemeClr val="tx1"/>
                </a:solidFill>
              </a:rPr>
              <a:t>النقاش الأخير حول أهمية تدخل الدولة في تنظيم الأسواق المالية بعد الأزمة المالية العالمية الأخيرة.</a:t>
            </a:r>
          </a:p>
          <a:p>
            <a:pPr eaLnBrk="1" hangingPunct="1"/>
            <a:endParaRPr lang="ar-SA" altLang="ar-SA" smtClean="0">
              <a:solidFill>
                <a:schemeClr val="tx1"/>
              </a:solidFill>
            </a:endParaRPr>
          </a:p>
        </p:txBody>
      </p:sp>
      <p:sp>
        <p:nvSpPr>
          <p:cNvPr id="20484"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ar-SA" altLang="ar-SA" smtClean="0">
                <a:solidFill>
                  <a:schemeClr val="tx2"/>
                </a:solidFill>
              </a:rPr>
              <a:t>الهندسة المالية - مال 422</a:t>
            </a:r>
            <a:endParaRPr lang="en-US" altLang="ar-SA" smtClean="0">
              <a:solidFill>
                <a:schemeClr val="tx2"/>
              </a:solidFill>
            </a:endParaRPr>
          </a:p>
        </p:txBody>
      </p:sp>
      <p:sp>
        <p:nvSpPr>
          <p:cNvPr id="20485"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5B23EF8-15AF-447C-835B-A865807FD93E}" type="slidenum">
              <a:rPr lang="en-US" altLang="ar-SA">
                <a:solidFill>
                  <a:schemeClr val="tx2"/>
                </a:solidFill>
              </a:rPr>
              <a:pPr eaLnBrk="1" hangingPunct="1"/>
              <a:t>13</a:t>
            </a:fld>
            <a:endParaRPr lang="en-US" altLang="ar-SA">
              <a:solidFill>
                <a:schemeClr val="tx2"/>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ar-SA" altLang="ar-SA" smtClean="0"/>
              <a:t>المخاطر والتحوط</a:t>
            </a:r>
            <a:endParaRPr lang="en-US" altLang="ar-SA" smtClean="0"/>
          </a:p>
        </p:txBody>
      </p:sp>
      <p:sp>
        <p:nvSpPr>
          <p:cNvPr id="21507" name="Content Placeholder 2"/>
          <p:cNvSpPr>
            <a:spLocks noGrp="1"/>
          </p:cNvSpPr>
          <p:nvPr>
            <p:ph idx="1"/>
          </p:nvPr>
        </p:nvSpPr>
        <p:spPr/>
        <p:txBody>
          <a:bodyPr/>
          <a:lstStyle/>
          <a:p>
            <a:pPr eaLnBrk="1" hangingPunct="1"/>
            <a:r>
              <a:rPr lang="ar-SA" altLang="ar-SA" smtClean="0">
                <a:solidFill>
                  <a:schemeClr val="tx1"/>
                </a:solidFill>
              </a:rPr>
              <a:t>المخاطر هي أبرز تحد يواجه التمويل الإسلامي والتقليدي</a:t>
            </a:r>
          </a:p>
          <a:p>
            <a:pPr eaLnBrk="1" hangingPunct="1"/>
            <a:r>
              <a:rPr lang="ar-SA" altLang="ar-SA" smtClean="0">
                <a:solidFill>
                  <a:schemeClr val="tx1"/>
                </a:solidFill>
              </a:rPr>
              <a:t>المشتقات هي أبرز الأدوات التقليدية التي أنتجت لتوقي (للتحوط من) المخاطر</a:t>
            </a:r>
          </a:p>
          <a:p>
            <a:pPr eaLnBrk="1" hangingPunct="1"/>
            <a:r>
              <a:rPr lang="ar-SA" altLang="ar-SA" smtClean="0">
                <a:solidFill>
                  <a:schemeClr val="tx1"/>
                </a:solidFill>
              </a:rPr>
              <a:t>التحوط هو الوقاية والاحتماء من المخاطر</a:t>
            </a:r>
          </a:p>
          <a:p>
            <a:pPr eaLnBrk="1" hangingPunct="1"/>
            <a:r>
              <a:rPr lang="ar-SA" altLang="ar-SA" smtClean="0">
                <a:solidFill>
                  <a:schemeClr val="tx1"/>
                </a:solidFill>
              </a:rPr>
              <a:t>الإنسان في المتوسط يكره المخاطرة. ما الدليل؟</a:t>
            </a:r>
          </a:p>
          <a:p>
            <a:pPr eaLnBrk="1" hangingPunct="1"/>
            <a:r>
              <a:rPr lang="ar-SA" altLang="ar-SA" smtClean="0">
                <a:solidFill>
                  <a:schemeClr val="tx1"/>
                </a:solidFill>
              </a:rPr>
              <a:t>ولكن الحياة ومنها النشاط الاقتصادي لا ينفك من المخاطر.</a:t>
            </a:r>
            <a:endParaRPr lang="en-US" altLang="ar-SA" smtClean="0">
              <a:solidFill>
                <a:schemeClr val="tx1"/>
              </a:solidFill>
            </a:endParaRPr>
          </a:p>
        </p:txBody>
      </p:sp>
      <p:sp>
        <p:nvSpPr>
          <p:cNvPr id="21508"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ar-SA" altLang="ar-SA" smtClean="0">
                <a:solidFill>
                  <a:schemeClr val="tx2"/>
                </a:solidFill>
              </a:rPr>
              <a:t>الهندسة المالية - مال 422</a:t>
            </a:r>
            <a:endParaRPr lang="en-US" altLang="ar-SA" smtClean="0">
              <a:solidFill>
                <a:schemeClr val="tx2"/>
              </a:solidFill>
            </a:endParaRPr>
          </a:p>
        </p:txBody>
      </p:sp>
      <p:sp>
        <p:nvSpPr>
          <p:cNvPr id="21509"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93B91AF-731F-4DAF-B543-61B63F2157A2}" type="slidenum">
              <a:rPr lang="en-US" altLang="ar-SA">
                <a:solidFill>
                  <a:schemeClr val="tx2"/>
                </a:solidFill>
              </a:rPr>
              <a:pPr eaLnBrk="1" hangingPunct="1"/>
              <a:t>14</a:t>
            </a:fld>
            <a:endParaRPr lang="en-US" altLang="ar-SA">
              <a:solidFill>
                <a:schemeClr val="tx2"/>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ar-SA" altLang="ar-SA" smtClean="0"/>
              <a:t>المخاطر والتحوط</a:t>
            </a:r>
            <a:endParaRPr lang="en-US" altLang="ar-SA" smtClean="0"/>
          </a:p>
        </p:txBody>
      </p:sp>
      <p:sp>
        <p:nvSpPr>
          <p:cNvPr id="22531" name="Content Placeholder 2"/>
          <p:cNvSpPr>
            <a:spLocks noGrp="1"/>
          </p:cNvSpPr>
          <p:nvPr>
            <p:ph idx="1"/>
          </p:nvPr>
        </p:nvSpPr>
        <p:spPr/>
        <p:txBody>
          <a:bodyPr/>
          <a:lstStyle/>
          <a:p>
            <a:pPr eaLnBrk="1" hangingPunct="1"/>
            <a:r>
              <a:rPr lang="ar-SA" altLang="ar-SA" smtClean="0">
                <a:solidFill>
                  <a:schemeClr val="tx1"/>
                </a:solidFill>
              </a:rPr>
              <a:t>المخاطر لها وظيفة نافعة على الحوافز والكفاءة والإنتاجية.</a:t>
            </a:r>
          </a:p>
          <a:p>
            <a:pPr eaLnBrk="1" hangingPunct="1"/>
            <a:r>
              <a:rPr lang="ar-SA" altLang="ar-SA" smtClean="0">
                <a:solidFill>
                  <a:schemeClr val="tx1"/>
                </a:solidFill>
              </a:rPr>
              <a:t>ولكن إذا كانت جسيمة فإنها تكون ضاره (تهدد الاستقرار وتحد من الإقدام على أنشطة اقتصادية نافعة)</a:t>
            </a:r>
          </a:p>
          <a:p>
            <a:pPr eaLnBrk="1" hangingPunct="1"/>
            <a:r>
              <a:rPr lang="ar-SA" altLang="ar-SA" smtClean="0">
                <a:solidFill>
                  <a:schemeClr val="tx1"/>
                </a:solidFill>
              </a:rPr>
              <a:t>المشتقات هي أبرز الأدوات التقليدية التي أنتجت لتوقي (للتحوط من) المخاطر</a:t>
            </a:r>
          </a:p>
          <a:p>
            <a:pPr eaLnBrk="1" hangingPunct="1"/>
            <a:r>
              <a:rPr lang="ar-SA" altLang="ar-SA" smtClean="0">
                <a:solidFill>
                  <a:schemeClr val="tx1"/>
                </a:solidFill>
              </a:rPr>
              <a:t>يوجد انتقادات كثيرة للمشتقات. فما الحل من وجهة نظر الشريعة؟</a:t>
            </a:r>
          </a:p>
          <a:p>
            <a:pPr marL="303213" lvl="1" indent="0" algn="ctr" eaLnBrk="1" hangingPunct="1">
              <a:buFont typeface="Symbol" panose="05050102010706020507" pitchFamily="18" charset="2"/>
              <a:buNone/>
            </a:pPr>
            <a:r>
              <a:rPr lang="ar-SA" altLang="ar-SA" b="1" smtClean="0">
                <a:solidFill>
                  <a:schemeClr val="tx1"/>
                </a:solidFill>
              </a:rPr>
              <a:t>وجوب تحمل مخاطر الملكية اللازمة لتحقيق الربح ونمو الثروة، من خلال: تحريم الربا وربح ما لم يضمن، والقمار والغرر الفاحش</a:t>
            </a:r>
          </a:p>
          <a:p>
            <a:pPr eaLnBrk="1" hangingPunct="1"/>
            <a:endParaRPr lang="ar-SA" altLang="ar-SA" smtClean="0">
              <a:solidFill>
                <a:schemeClr val="tx1"/>
              </a:solidFill>
            </a:endParaRPr>
          </a:p>
          <a:p>
            <a:pPr eaLnBrk="1" hangingPunct="1"/>
            <a:endParaRPr lang="ar-SA" altLang="ar-SA" smtClean="0">
              <a:solidFill>
                <a:schemeClr val="tx1"/>
              </a:solidFill>
            </a:endParaRPr>
          </a:p>
          <a:p>
            <a:pPr eaLnBrk="1" hangingPunct="1"/>
            <a:endParaRPr lang="ar-SA" altLang="ar-SA" smtClean="0">
              <a:solidFill>
                <a:schemeClr val="tx1"/>
              </a:solidFill>
            </a:endParaRPr>
          </a:p>
          <a:p>
            <a:pPr eaLnBrk="1" hangingPunct="1"/>
            <a:endParaRPr lang="en-US" altLang="ar-SA" smtClean="0">
              <a:solidFill>
                <a:schemeClr val="tx1"/>
              </a:solidFill>
            </a:endParaRPr>
          </a:p>
        </p:txBody>
      </p:sp>
      <p:sp>
        <p:nvSpPr>
          <p:cNvPr id="22532"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ar-SA" altLang="ar-SA" smtClean="0">
                <a:solidFill>
                  <a:schemeClr val="tx2"/>
                </a:solidFill>
              </a:rPr>
              <a:t>الهندسة المالية - مال 422</a:t>
            </a:r>
            <a:endParaRPr lang="en-US" altLang="ar-SA" smtClean="0">
              <a:solidFill>
                <a:schemeClr val="tx2"/>
              </a:solidFill>
            </a:endParaRPr>
          </a:p>
        </p:txBody>
      </p:sp>
      <p:sp>
        <p:nvSpPr>
          <p:cNvPr id="22533"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02A617D-F7FB-4629-BCCB-5B86402F99A5}" type="slidenum">
              <a:rPr lang="en-US" altLang="ar-SA">
                <a:solidFill>
                  <a:schemeClr val="tx2"/>
                </a:solidFill>
              </a:rPr>
              <a:pPr eaLnBrk="1" hangingPunct="1"/>
              <a:t>15</a:t>
            </a:fld>
            <a:endParaRPr lang="en-US" altLang="ar-SA">
              <a:solidFill>
                <a:schemeClr val="tx2"/>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ar-SA" altLang="ar-SA" smtClean="0"/>
              <a:t>المخاطر والتحوط</a:t>
            </a:r>
            <a:endParaRPr lang="en-US" altLang="ar-SA" smtClean="0"/>
          </a:p>
        </p:txBody>
      </p:sp>
      <p:sp>
        <p:nvSpPr>
          <p:cNvPr id="23555" name="Content Placeholder 2"/>
          <p:cNvSpPr>
            <a:spLocks noGrp="1"/>
          </p:cNvSpPr>
          <p:nvPr>
            <p:ph idx="1"/>
          </p:nvPr>
        </p:nvSpPr>
        <p:spPr/>
        <p:txBody>
          <a:bodyPr/>
          <a:lstStyle/>
          <a:p>
            <a:pPr eaLnBrk="1" hangingPunct="1"/>
            <a:r>
              <a:rPr lang="ar-SA" altLang="ar-SA" smtClean="0">
                <a:solidFill>
                  <a:schemeClr val="tx1"/>
                </a:solidFill>
              </a:rPr>
              <a:t>تحريم الربا، يمنع من حصول الربح دون تحمل مسئولية النشاط الاقتصادي؛ أي ملكية السلع والخدمات اللازمة لتوليد الثروة.</a:t>
            </a:r>
          </a:p>
          <a:p>
            <a:pPr eaLnBrk="1" hangingPunct="1"/>
            <a:r>
              <a:rPr lang="ar-SA" altLang="ar-SA" smtClean="0">
                <a:solidFill>
                  <a:schemeClr val="tx1"/>
                </a:solidFill>
              </a:rPr>
              <a:t>المشتقات تفصل المخاطرة عن الملكية وتعاملها بصفتها (سلعة).</a:t>
            </a:r>
          </a:p>
          <a:p>
            <a:pPr eaLnBrk="1" hangingPunct="1"/>
            <a:endParaRPr lang="ar-SA" altLang="ar-SA" smtClean="0">
              <a:solidFill>
                <a:schemeClr val="tx1"/>
              </a:solidFill>
            </a:endParaRPr>
          </a:p>
          <a:p>
            <a:pPr eaLnBrk="1" hangingPunct="1"/>
            <a:endParaRPr lang="ar-SA" altLang="ar-SA" smtClean="0">
              <a:solidFill>
                <a:schemeClr val="tx1"/>
              </a:solidFill>
            </a:endParaRPr>
          </a:p>
          <a:p>
            <a:pPr eaLnBrk="1" hangingPunct="1"/>
            <a:endParaRPr lang="ar-SA" altLang="ar-SA" smtClean="0">
              <a:solidFill>
                <a:schemeClr val="tx1"/>
              </a:solidFill>
            </a:endParaRPr>
          </a:p>
          <a:p>
            <a:pPr eaLnBrk="1" hangingPunct="1"/>
            <a:endParaRPr lang="ar-SA" altLang="ar-SA" smtClean="0">
              <a:solidFill>
                <a:schemeClr val="tx1"/>
              </a:solidFill>
            </a:endParaRPr>
          </a:p>
          <a:p>
            <a:pPr eaLnBrk="1" hangingPunct="1"/>
            <a:endParaRPr lang="en-US" altLang="ar-SA" smtClean="0">
              <a:solidFill>
                <a:schemeClr val="tx1"/>
              </a:solidFill>
            </a:endParaRPr>
          </a:p>
        </p:txBody>
      </p:sp>
      <p:sp>
        <p:nvSpPr>
          <p:cNvPr id="23556"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ar-SA" altLang="ar-SA" smtClean="0">
                <a:solidFill>
                  <a:schemeClr val="tx2"/>
                </a:solidFill>
              </a:rPr>
              <a:t>الهندسة المالية - مال 422</a:t>
            </a:r>
            <a:endParaRPr lang="en-US" altLang="ar-SA" smtClean="0">
              <a:solidFill>
                <a:schemeClr val="tx2"/>
              </a:solidFill>
            </a:endParaRPr>
          </a:p>
        </p:txBody>
      </p:sp>
      <p:sp>
        <p:nvSpPr>
          <p:cNvPr id="23557"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922E558-39EF-4F3A-8F2F-61C2EE0BDF99}" type="slidenum">
              <a:rPr lang="en-US" altLang="ar-SA">
                <a:solidFill>
                  <a:schemeClr val="tx2"/>
                </a:solidFill>
              </a:rPr>
              <a:pPr eaLnBrk="1" hangingPunct="1"/>
              <a:t>16</a:t>
            </a:fld>
            <a:endParaRPr lang="en-US" altLang="ar-SA">
              <a:solidFill>
                <a:schemeClr val="tx2"/>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ar-SA" altLang="ar-SA" smtClean="0"/>
              <a:t>تقلبات الأسواق المالية (2005م)</a:t>
            </a:r>
          </a:p>
        </p:txBody>
      </p:sp>
      <p:sp>
        <p:nvSpPr>
          <p:cNvPr id="3" name="Content Placeholder 2"/>
          <p:cNvSpPr>
            <a:spLocks noGrp="1"/>
          </p:cNvSpPr>
          <p:nvPr>
            <p:ph idx="1"/>
          </p:nvPr>
        </p:nvSpPr>
        <p:spPr/>
        <p:txBody>
          <a:bodyPr/>
          <a:lstStyle/>
          <a:p>
            <a:pPr eaLnBrk="1" hangingPunct="1">
              <a:defRPr/>
            </a:pPr>
            <a:r>
              <a:rPr lang="ar-SA" dirty="0" smtClean="0">
                <a:solidFill>
                  <a:schemeClr val="tx1"/>
                </a:solidFill>
              </a:rPr>
              <a:t>مقياس التقلب:</a:t>
            </a:r>
          </a:p>
          <a:p>
            <a:pPr marL="0" indent="0" algn="ctr" eaLnBrk="1" hangingPunct="1">
              <a:buFont typeface="Wingdings" pitchFamily="2" charset="2"/>
              <a:buNone/>
              <a:defRPr/>
            </a:pPr>
            <a:r>
              <a:rPr lang="ar-SA" dirty="0" smtClean="0">
                <a:solidFill>
                  <a:schemeClr val="tx1"/>
                </a:solidFill>
              </a:rPr>
              <a:t>عدد أيام التداول (من أصل 252 يوم تداول) التي يكون فيها </a:t>
            </a:r>
          </a:p>
          <a:p>
            <a:pPr marL="0" indent="0" algn="ctr" eaLnBrk="1" hangingPunct="1">
              <a:buFont typeface="Wingdings" pitchFamily="2" charset="2"/>
              <a:buNone/>
              <a:defRPr/>
            </a:pPr>
            <a:r>
              <a:rPr lang="ar-SA" dirty="0" smtClean="0">
                <a:solidFill>
                  <a:srgbClr val="FF0000"/>
                </a:solidFill>
              </a:rPr>
              <a:t>معدل الفرق بين أعلى وأدنى قيمة لمؤشر السوق (منسوباً لقيمة الإغلاق) </a:t>
            </a:r>
          </a:p>
          <a:p>
            <a:pPr marL="0" indent="0" algn="ctr" eaLnBrk="1" hangingPunct="1">
              <a:buFont typeface="Wingdings" pitchFamily="2" charset="2"/>
              <a:buNone/>
              <a:defRPr/>
            </a:pPr>
            <a:endParaRPr lang="ar-SA" dirty="0" smtClean="0"/>
          </a:p>
          <a:p>
            <a:pPr marL="0" indent="0" algn="ctr" eaLnBrk="1" hangingPunct="1">
              <a:buFont typeface="Wingdings" pitchFamily="2" charset="2"/>
              <a:buNone/>
              <a:defRPr/>
            </a:pPr>
            <a:r>
              <a:rPr lang="ar-SA" dirty="0" smtClean="0"/>
              <a:t>أكبر من</a:t>
            </a:r>
          </a:p>
          <a:p>
            <a:pPr marL="0" indent="0" algn="ctr" eaLnBrk="1" hangingPunct="1">
              <a:buFont typeface="Wingdings" pitchFamily="2" charset="2"/>
              <a:buNone/>
              <a:defRPr/>
            </a:pPr>
            <a:r>
              <a:rPr lang="ar-SA" dirty="0" smtClean="0">
                <a:solidFill>
                  <a:srgbClr val="FF0000"/>
                </a:solidFill>
              </a:rPr>
              <a:t>متوسط هذا المعدل خلال الفترة محل الدراسة.</a:t>
            </a:r>
          </a:p>
          <a:p>
            <a:pPr eaLnBrk="1" hangingPunct="1">
              <a:defRPr/>
            </a:pPr>
            <a:endParaRPr lang="ar-SA" dirty="0"/>
          </a:p>
        </p:txBody>
      </p:sp>
      <p:pic>
        <p:nvPicPr>
          <p:cNvPr id="2458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2350" y="3505200"/>
            <a:ext cx="20002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38650" y="5667375"/>
            <a:ext cx="2857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2"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ar-SA" altLang="ar-SA" smtClean="0">
                <a:solidFill>
                  <a:schemeClr val="tx2"/>
                </a:solidFill>
              </a:rPr>
              <a:t>الهندسة المالية - مال 422</a:t>
            </a:r>
            <a:endParaRPr lang="en-US" altLang="ar-SA" smtClean="0">
              <a:solidFill>
                <a:schemeClr val="tx2"/>
              </a:solidFill>
            </a:endParaRPr>
          </a:p>
        </p:txBody>
      </p:sp>
      <p:sp>
        <p:nvSpPr>
          <p:cNvPr id="2458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3DB5697-1C3A-4E00-BA2F-55933C0C56EE}" type="slidenum">
              <a:rPr lang="en-US" altLang="ar-SA">
                <a:solidFill>
                  <a:schemeClr val="tx2"/>
                </a:solidFill>
              </a:rPr>
              <a:pPr eaLnBrk="1" hangingPunct="1"/>
              <a:t>17</a:t>
            </a:fld>
            <a:endParaRPr lang="en-US" altLang="ar-SA">
              <a:solidFill>
                <a:schemeClr val="tx2"/>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ar-SA" altLang="ar-SA" smtClean="0"/>
              <a:t>تقلبات الأسواق المالية</a:t>
            </a:r>
          </a:p>
        </p:txBody>
      </p:sp>
      <p:sp>
        <p:nvSpPr>
          <p:cNvPr id="25603" name="Content Placeholder 2"/>
          <p:cNvSpPr>
            <a:spLocks noGrp="1"/>
          </p:cNvSpPr>
          <p:nvPr>
            <p:ph idx="1"/>
          </p:nvPr>
        </p:nvSpPr>
        <p:spPr>
          <a:xfrm>
            <a:off x="457200" y="1981200"/>
            <a:ext cx="8229600" cy="609600"/>
          </a:xfrm>
        </p:spPr>
        <p:txBody>
          <a:bodyPr/>
          <a:lstStyle/>
          <a:p>
            <a:pPr marL="0" indent="0" algn="ctr" eaLnBrk="1" hangingPunct="1">
              <a:buFont typeface="Symbol" panose="05050102010706020507" pitchFamily="18" charset="2"/>
              <a:buNone/>
            </a:pPr>
            <a:r>
              <a:rPr lang="ar-SA" altLang="ar-SA" smtClean="0">
                <a:solidFill>
                  <a:schemeClr val="tx1"/>
                </a:solidFill>
              </a:rPr>
              <a:t>سوق الأسهم: أمريكا</a:t>
            </a:r>
          </a:p>
        </p:txBody>
      </p:sp>
      <p:pic>
        <p:nvPicPr>
          <p:cNvPr id="2560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2373313"/>
            <a:ext cx="7620000" cy="3903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5"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ar-SA" altLang="ar-SA" smtClean="0">
                <a:solidFill>
                  <a:schemeClr val="tx2"/>
                </a:solidFill>
              </a:rPr>
              <a:t>الهندسة المالية - مال 422</a:t>
            </a:r>
            <a:endParaRPr lang="en-US" altLang="ar-SA" smtClean="0">
              <a:solidFill>
                <a:schemeClr val="tx2"/>
              </a:solidFill>
            </a:endParaRPr>
          </a:p>
        </p:txBody>
      </p:sp>
      <p:sp>
        <p:nvSpPr>
          <p:cNvPr id="25606"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442D1A1-9B30-45D9-B0E2-A0D92504CEF7}" type="slidenum">
              <a:rPr lang="en-US" altLang="ar-SA">
                <a:solidFill>
                  <a:schemeClr val="tx2"/>
                </a:solidFill>
              </a:rPr>
              <a:pPr eaLnBrk="1" hangingPunct="1"/>
              <a:t>18</a:t>
            </a:fld>
            <a:endParaRPr lang="en-US" altLang="ar-SA">
              <a:solidFill>
                <a:schemeClr val="tx2"/>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ar-SA" altLang="ar-SA" smtClean="0"/>
              <a:t>تقلبات الأسواق المالية</a:t>
            </a:r>
          </a:p>
        </p:txBody>
      </p:sp>
      <p:sp>
        <p:nvSpPr>
          <p:cNvPr id="26627" name="Content Placeholder 2"/>
          <p:cNvSpPr>
            <a:spLocks noGrp="1"/>
          </p:cNvSpPr>
          <p:nvPr>
            <p:ph idx="1"/>
          </p:nvPr>
        </p:nvSpPr>
        <p:spPr>
          <a:xfrm>
            <a:off x="520700" y="2209800"/>
            <a:ext cx="8229600" cy="609600"/>
          </a:xfrm>
        </p:spPr>
        <p:txBody>
          <a:bodyPr/>
          <a:lstStyle/>
          <a:p>
            <a:pPr marL="0" indent="0" algn="ctr" eaLnBrk="1" hangingPunct="1">
              <a:buFont typeface="Symbol" panose="05050102010706020507" pitchFamily="18" charset="2"/>
              <a:buNone/>
            </a:pPr>
            <a:r>
              <a:rPr lang="ar-SA" altLang="ar-SA" smtClean="0">
                <a:solidFill>
                  <a:schemeClr val="tx1"/>
                </a:solidFill>
              </a:rPr>
              <a:t>سوق الأسهم: بريطانيا</a:t>
            </a:r>
          </a:p>
        </p:txBody>
      </p:sp>
      <p:pic>
        <p:nvPicPr>
          <p:cNvPr id="2662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667000"/>
            <a:ext cx="7924800" cy="354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9"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ar-SA" altLang="ar-SA" smtClean="0">
                <a:solidFill>
                  <a:schemeClr val="tx2"/>
                </a:solidFill>
              </a:rPr>
              <a:t>الهندسة المالية - مال 422</a:t>
            </a:r>
            <a:endParaRPr lang="en-US" altLang="ar-SA" smtClean="0">
              <a:solidFill>
                <a:schemeClr val="tx2"/>
              </a:solidFill>
            </a:endParaRPr>
          </a:p>
        </p:txBody>
      </p:sp>
      <p:sp>
        <p:nvSpPr>
          <p:cNvPr id="26630"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B70CDEB-E9F7-4BF0-90E4-84A9F78C27DB}" type="slidenum">
              <a:rPr lang="en-US" altLang="ar-SA">
                <a:solidFill>
                  <a:schemeClr val="tx2"/>
                </a:solidFill>
              </a:rPr>
              <a:pPr eaLnBrk="1" hangingPunct="1"/>
              <a:t>19</a:t>
            </a:fld>
            <a:endParaRPr lang="en-US" altLang="ar-SA">
              <a:solidFill>
                <a:schemeClr val="tx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p:txBody>
          <a:bodyPr/>
          <a:lstStyle/>
          <a:p>
            <a:r>
              <a:rPr lang="ar-SA" altLang="ar-SA" smtClean="0"/>
              <a:t>تم في الوحدة السابقة استعراض معلومات أساسية حول المقرر وأهدافه ومفرداته واستراتيجية تدريسه وأهم المراجع التي سيتم الاعتماد عليها في التدريس.</a:t>
            </a:r>
          </a:p>
          <a:p>
            <a:r>
              <a:rPr lang="ar-SA" altLang="ar-SA" smtClean="0"/>
              <a:t>ثم استعرضت الوحدة مشروع تطوير المنتج المالي الذي يعد المشروع الرئيس المطلوب من جميع الطلاب المسجلين في هذا المقرر، مبيناً موضوع المشروع لهذا الفصل، وآلية إعداده وتقييمه.</a:t>
            </a:r>
          </a:p>
          <a:p>
            <a:endParaRPr lang="ar-SA" altLang="ar-SA" smtClean="0"/>
          </a:p>
        </p:txBody>
      </p:sp>
      <p:sp>
        <p:nvSpPr>
          <p:cNvPr id="9219" name="Title 2"/>
          <p:cNvSpPr>
            <a:spLocks noGrp="1"/>
          </p:cNvSpPr>
          <p:nvPr>
            <p:ph type="title"/>
          </p:nvPr>
        </p:nvSpPr>
        <p:spPr/>
        <p:txBody>
          <a:bodyPr/>
          <a:lstStyle/>
          <a:p>
            <a:r>
              <a:rPr lang="ar-SA" altLang="ar-SA" smtClean="0"/>
              <a:t>ملخص الوحدة السابقة</a:t>
            </a:r>
          </a:p>
        </p:txBody>
      </p:sp>
      <p:sp>
        <p:nvSpPr>
          <p:cNvPr id="9220"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ar-SA" altLang="ar-SA" smtClean="0">
                <a:solidFill>
                  <a:schemeClr val="tx2"/>
                </a:solidFill>
              </a:rPr>
              <a:t>الهندسة المالية - مال 422</a:t>
            </a:r>
            <a:endParaRPr lang="en-US" altLang="ar-SA" smtClean="0">
              <a:solidFill>
                <a:schemeClr val="tx2"/>
              </a:solidFill>
            </a:endParaRPr>
          </a:p>
        </p:txBody>
      </p:sp>
      <p:sp>
        <p:nvSpPr>
          <p:cNvPr id="922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2AC6126-32B0-4A75-ADFA-BEA68A91CE93}" type="slidenum">
              <a:rPr lang="en-US" altLang="ar-SA">
                <a:solidFill>
                  <a:schemeClr val="tx2"/>
                </a:solidFill>
              </a:rPr>
              <a:pPr eaLnBrk="1" hangingPunct="1"/>
              <a:t>2</a:t>
            </a:fld>
            <a:endParaRPr lang="en-US" altLang="ar-SA">
              <a:solidFill>
                <a:schemeClr val="tx2"/>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ar-SA" altLang="ar-SA" smtClean="0"/>
              <a:t>تقلبات الأسواق المالية</a:t>
            </a:r>
          </a:p>
        </p:txBody>
      </p:sp>
      <p:sp>
        <p:nvSpPr>
          <p:cNvPr id="27651" name="Content Placeholder 2"/>
          <p:cNvSpPr>
            <a:spLocks noGrp="1"/>
          </p:cNvSpPr>
          <p:nvPr>
            <p:ph idx="1"/>
          </p:nvPr>
        </p:nvSpPr>
        <p:spPr>
          <a:xfrm>
            <a:off x="457200" y="2133600"/>
            <a:ext cx="8229600" cy="609600"/>
          </a:xfrm>
        </p:spPr>
        <p:txBody>
          <a:bodyPr/>
          <a:lstStyle/>
          <a:p>
            <a:pPr marL="0" indent="0" algn="ctr" eaLnBrk="1" hangingPunct="1">
              <a:buFont typeface="Symbol" panose="05050102010706020507" pitchFamily="18" charset="2"/>
              <a:buNone/>
            </a:pPr>
            <a:r>
              <a:rPr lang="ar-SA" altLang="ar-SA" smtClean="0">
                <a:solidFill>
                  <a:schemeClr val="tx1"/>
                </a:solidFill>
              </a:rPr>
              <a:t>سوق السلع</a:t>
            </a:r>
          </a:p>
        </p:txBody>
      </p:sp>
      <p:pic>
        <p:nvPicPr>
          <p:cNvPr id="2765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743200"/>
            <a:ext cx="7600950" cy="381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3"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ar-SA" altLang="ar-SA" smtClean="0">
                <a:solidFill>
                  <a:schemeClr val="tx2"/>
                </a:solidFill>
              </a:rPr>
              <a:t>الهندسة المالية - مال 422</a:t>
            </a:r>
            <a:endParaRPr lang="en-US" altLang="ar-SA" smtClean="0">
              <a:solidFill>
                <a:schemeClr val="tx2"/>
              </a:solidFill>
            </a:endParaRPr>
          </a:p>
        </p:txBody>
      </p:sp>
      <p:sp>
        <p:nvSpPr>
          <p:cNvPr id="27654"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84A5583-4277-4A30-8F8C-7478A574B0EF}" type="slidenum">
              <a:rPr lang="en-US" altLang="ar-SA">
                <a:solidFill>
                  <a:schemeClr val="tx2"/>
                </a:solidFill>
              </a:rPr>
              <a:pPr eaLnBrk="1" hangingPunct="1"/>
              <a:t>20</a:t>
            </a:fld>
            <a:endParaRPr lang="en-US" altLang="ar-SA">
              <a:solidFill>
                <a:schemeClr val="tx2"/>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ar-SA" altLang="ar-SA" smtClean="0"/>
              <a:t>تقلبات الأسواق المالية</a:t>
            </a:r>
          </a:p>
        </p:txBody>
      </p:sp>
      <p:sp>
        <p:nvSpPr>
          <p:cNvPr id="28675" name="Content Placeholder 2"/>
          <p:cNvSpPr>
            <a:spLocks noGrp="1"/>
          </p:cNvSpPr>
          <p:nvPr>
            <p:ph idx="1"/>
          </p:nvPr>
        </p:nvSpPr>
        <p:spPr>
          <a:xfrm>
            <a:off x="457200" y="1905000"/>
            <a:ext cx="8229600" cy="609600"/>
          </a:xfrm>
        </p:spPr>
        <p:txBody>
          <a:bodyPr/>
          <a:lstStyle/>
          <a:p>
            <a:pPr marL="0" indent="0" algn="ctr" eaLnBrk="1" hangingPunct="1">
              <a:buFont typeface="Symbol" panose="05050102010706020507" pitchFamily="18" charset="2"/>
              <a:buNone/>
            </a:pPr>
            <a:r>
              <a:rPr lang="ar-SA" altLang="ar-SA" smtClean="0">
                <a:solidFill>
                  <a:schemeClr val="tx1"/>
                </a:solidFill>
              </a:rPr>
              <a:t>سوق العملات (الدولار)</a:t>
            </a:r>
          </a:p>
        </p:txBody>
      </p:sp>
      <p:pic>
        <p:nvPicPr>
          <p:cNvPr id="2867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438400"/>
            <a:ext cx="7577138" cy="372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7"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ar-SA" altLang="ar-SA" smtClean="0">
                <a:solidFill>
                  <a:schemeClr val="tx2"/>
                </a:solidFill>
              </a:rPr>
              <a:t>الهندسة المالية - مال 422</a:t>
            </a:r>
            <a:endParaRPr lang="en-US" altLang="ar-SA" smtClean="0">
              <a:solidFill>
                <a:schemeClr val="tx2"/>
              </a:solidFill>
            </a:endParaRPr>
          </a:p>
        </p:txBody>
      </p:sp>
      <p:sp>
        <p:nvSpPr>
          <p:cNvPr id="28678"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E8D1CE7-A365-4B81-8E48-66D32C87FD3D}" type="slidenum">
              <a:rPr lang="en-US" altLang="ar-SA">
                <a:solidFill>
                  <a:schemeClr val="tx2"/>
                </a:solidFill>
              </a:rPr>
              <a:pPr eaLnBrk="1" hangingPunct="1"/>
              <a:t>21</a:t>
            </a:fld>
            <a:endParaRPr lang="en-US" altLang="ar-SA">
              <a:solidFill>
                <a:schemeClr val="tx2"/>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ar-SA" altLang="ar-SA" smtClean="0"/>
              <a:t>تقلبات الأسواق المالية</a:t>
            </a:r>
          </a:p>
        </p:txBody>
      </p:sp>
      <p:pic>
        <p:nvPicPr>
          <p:cNvPr id="2969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700" y="2224088"/>
            <a:ext cx="7531100" cy="3719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0"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ar-SA" altLang="ar-SA" smtClean="0">
                <a:solidFill>
                  <a:schemeClr val="tx2"/>
                </a:solidFill>
              </a:rPr>
              <a:t>الهندسة المالية - مال 422</a:t>
            </a:r>
            <a:endParaRPr lang="en-US" altLang="ar-SA" smtClean="0">
              <a:solidFill>
                <a:schemeClr val="tx2"/>
              </a:solidFill>
            </a:endParaRPr>
          </a:p>
        </p:txBody>
      </p:sp>
      <p:sp>
        <p:nvSpPr>
          <p:cNvPr id="29701"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E0F5444-8906-438F-B459-008697CD12E1}" type="slidenum">
              <a:rPr lang="en-US" altLang="ar-SA">
                <a:solidFill>
                  <a:schemeClr val="tx2"/>
                </a:solidFill>
              </a:rPr>
              <a:pPr eaLnBrk="1" hangingPunct="1"/>
              <a:t>22</a:t>
            </a:fld>
            <a:endParaRPr lang="en-US" altLang="ar-SA">
              <a:solidFill>
                <a:schemeClr val="tx2"/>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ar-SA" altLang="ar-SA" smtClean="0"/>
              <a:t>تقلبات الأسواق المالية</a:t>
            </a:r>
          </a:p>
        </p:txBody>
      </p:sp>
      <p:sp>
        <p:nvSpPr>
          <p:cNvPr id="30723" name="Content Placeholder 2"/>
          <p:cNvSpPr>
            <a:spLocks noGrp="1"/>
          </p:cNvSpPr>
          <p:nvPr>
            <p:ph idx="1"/>
          </p:nvPr>
        </p:nvSpPr>
        <p:spPr>
          <a:xfrm>
            <a:off x="457200" y="2819400"/>
            <a:ext cx="8229600" cy="1905000"/>
          </a:xfrm>
        </p:spPr>
        <p:txBody>
          <a:bodyPr/>
          <a:lstStyle/>
          <a:p>
            <a:pPr eaLnBrk="1" hangingPunct="1"/>
            <a:r>
              <a:rPr lang="ar-SA" altLang="ar-SA" smtClean="0"/>
              <a:t>ما أسباب هذه التقلبات؟</a:t>
            </a:r>
          </a:p>
          <a:p>
            <a:pPr eaLnBrk="1" hangingPunct="1"/>
            <a:r>
              <a:rPr lang="ar-SA" altLang="ar-SA" smtClean="0"/>
              <a:t>ما دور المشتقات؟</a:t>
            </a:r>
          </a:p>
          <a:p>
            <a:pPr eaLnBrk="1" hangingPunct="1"/>
            <a:endParaRPr lang="ar-SA" altLang="ar-SA" smtClean="0"/>
          </a:p>
        </p:txBody>
      </p:sp>
      <p:sp>
        <p:nvSpPr>
          <p:cNvPr id="30724"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ar-SA" altLang="ar-SA" smtClean="0">
                <a:solidFill>
                  <a:schemeClr val="tx2"/>
                </a:solidFill>
              </a:rPr>
              <a:t>الهندسة المالية - مال 422</a:t>
            </a:r>
            <a:endParaRPr lang="en-US" altLang="ar-SA" smtClean="0">
              <a:solidFill>
                <a:schemeClr val="tx2"/>
              </a:solidFill>
            </a:endParaRPr>
          </a:p>
        </p:txBody>
      </p:sp>
      <p:sp>
        <p:nvSpPr>
          <p:cNvPr id="30725"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41AA2A4-E8FF-4C42-89DF-3949CF19D8B3}" type="slidenum">
              <a:rPr lang="en-US" altLang="ar-SA">
                <a:solidFill>
                  <a:schemeClr val="tx2"/>
                </a:solidFill>
              </a:rPr>
              <a:pPr eaLnBrk="1" hangingPunct="1"/>
              <a:t>23</a:t>
            </a:fld>
            <a:endParaRPr lang="en-US" altLang="ar-SA">
              <a:solidFill>
                <a:schemeClr val="tx2"/>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ar-SA" altLang="ar-SA" smtClean="0"/>
              <a:t>التطور في حجم التعامل في المشتقات </a:t>
            </a:r>
          </a:p>
        </p:txBody>
      </p:sp>
      <p:pic>
        <p:nvPicPr>
          <p:cNvPr id="3174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6600" y="1916113"/>
            <a:ext cx="7340600" cy="425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8"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ar-SA" altLang="ar-SA" smtClean="0">
                <a:solidFill>
                  <a:schemeClr val="tx2"/>
                </a:solidFill>
              </a:rPr>
              <a:t>الهندسة المالية - مال 422</a:t>
            </a:r>
            <a:endParaRPr lang="en-US" altLang="ar-SA" smtClean="0">
              <a:solidFill>
                <a:schemeClr val="tx2"/>
              </a:solidFill>
            </a:endParaRPr>
          </a:p>
        </p:txBody>
      </p:sp>
      <p:sp>
        <p:nvSpPr>
          <p:cNvPr id="31749"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850D3C3-A3B4-4BC4-B7CF-619CD565555E}" type="slidenum">
              <a:rPr lang="en-US" altLang="ar-SA">
                <a:solidFill>
                  <a:schemeClr val="tx2"/>
                </a:solidFill>
              </a:rPr>
              <a:pPr eaLnBrk="1" hangingPunct="1"/>
              <a:t>24</a:t>
            </a:fld>
            <a:endParaRPr lang="en-US" altLang="ar-SA">
              <a:solidFill>
                <a:schemeClr val="tx2"/>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ar-SA" altLang="ar-SA" sz="2400" smtClean="0"/>
              <a:t>التطور في حجم التعامل في المشتقات إلى 2009م (بعد الأزمة)   </a:t>
            </a:r>
          </a:p>
        </p:txBody>
      </p:sp>
      <p:graphicFrame>
        <p:nvGraphicFramePr>
          <p:cNvPr id="4" name="مخطط 1"/>
          <p:cNvGraphicFramePr/>
          <p:nvPr/>
        </p:nvGraphicFramePr>
        <p:xfrm>
          <a:off x="762000" y="1950057"/>
          <a:ext cx="7848599" cy="4222143"/>
        </p:xfrm>
        <a:graphic>
          <a:graphicData uri="http://schemas.openxmlformats.org/drawingml/2006/chart">
            <c:chart xmlns:c="http://schemas.openxmlformats.org/drawingml/2006/chart" xmlns:r="http://schemas.openxmlformats.org/officeDocument/2006/relationships" r:id="rId2"/>
          </a:graphicData>
        </a:graphic>
      </p:graphicFrame>
      <p:sp>
        <p:nvSpPr>
          <p:cNvPr id="32772"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ar-SA" altLang="ar-SA" smtClean="0">
                <a:solidFill>
                  <a:schemeClr val="tx2"/>
                </a:solidFill>
              </a:rPr>
              <a:t>الهندسة المالية - مال 422</a:t>
            </a:r>
            <a:endParaRPr lang="en-US" altLang="ar-SA" smtClean="0">
              <a:solidFill>
                <a:schemeClr val="tx2"/>
              </a:solidFill>
            </a:endParaRPr>
          </a:p>
        </p:txBody>
      </p:sp>
      <p:sp>
        <p:nvSpPr>
          <p:cNvPr id="32773"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96C3E69-B917-4914-A907-A5CF4D014A8C}" type="slidenum">
              <a:rPr lang="en-US" altLang="ar-SA">
                <a:solidFill>
                  <a:schemeClr val="tx2"/>
                </a:solidFill>
              </a:rPr>
              <a:pPr eaLnBrk="1" hangingPunct="1"/>
              <a:t>25</a:t>
            </a:fld>
            <a:endParaRPr lang="en-US" altLang="ar-SA">
              <a:solidFill>
                <a:schemeClr val="tx2"/>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ar-SA" altLang="ar-SA" sz="3200" smtClean="0">
                <a:latin typeface="AL-Hotham"/>
                <a:ea typeface="Times New Roman" panose="02020603050405020304" pitchFamily="18" charset="0"/>
              </a:rPr>
              <a:t>قيمة العقود في أسواق المشتقات المنظمة والموازية</a:t>
            </a:r>
            <a:endParaRPr lang="ar-SA" altLang="ar-SA" sz="3200" smtClean="0">
              <a:ea typeface="Times New Roman" panose="02020603050405020304" pitchFamily="18" charset="0"/>
            </a:endParaRPr>
          </a:p>
        </p:txBody>
      </p:sp>
      <p:graphicFrame>
        <p:nvGraphicFramePr>
          <p:cNvPr id="4" name="Table 3"/>
          <p:cNvGraphicFramePr>
            <a:graphicFrameLocks noGrp="1"/>
          </p:cNvGraphicFramePr>
          <p:nvPr/>
        </p:nvGraphicFramePr>
        <p:xfrm>
          <a:off x="762001" y="2746375"/>
          <a:ext cx="7924799" cy="3502028"/>
        </p:xfrm>
        <a:graphic>
          <a:graphicData uri="http://schemas.openxmlformats.org/drawingml/2006/table">
            <a:tbl>
              <a:tblPr rtl="1"/>
              <a:tblGrid>
                <a:gridCol w="1580687"/>
                <a:gridCol w="799047"/>
                <a:gridCol w="1013444"/>
                <a:gridCol w="900312"/>
                <a:gridCol w="1013444"/>
                <a:gridCol w="787970"/>
                <a:gridCol w="900312"/>
                <a:gridCol w="929583"/>
              </a:tblGrid>
              <a:tr h="274370">
                <a:tc>
                  <a:txBody>
                    <a:bodyPr/>
                    <a:lstStyle/>
                    <a:p>
                      <a:pPr algn="r" rtl="1">
                        <a:spcAft>
                          <a:spcPts val="0"/>
                        </a:spcAft>
                      </a:pPr>
                      <a:r>
                        <a:rPr lang="ar-SA" sz="1600" b="1" dirty="0">
                          <a:solidFill>
                            <a:srgbClr val="000000"/>
                          </a:solidFill>
                          <a:latin typeface="Arial Black"/>
                          <a:ea typeface="Times New Roman"/>
                          <a:cs typeface="AL-Mateen"/>
                        </a:rPr>
                        <a:t>السوق</a:t>
                      </a:r>
                      <a:endParaRPr lang="en-US" sz="1600" b="1" dirty="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rtl="0">
                        <a:spcAft>
                          <a:spcPts val="0"/>
                        </a:spcAft>
                      </a:pPr>
                      <a:r>
                        <a:rPr lang="ar-SA" sz="1800" b="1" dirty="0">
                          <a:solidFill>
                            <a:srgbClr val="000000"/>
                          </a:solidFill>
                          <a:latin typeface="Arial Black"/>
                          <a:ea typeface="Times New Roman"/>
                          <a:cs typeface="AL-Mateen"/>
                        </a:rPr>
                        <a:t>منظمة</a:t>
                      </a:r>
                      <a:endParaRPr lang="en-US" sz="1800" b="1" dirty="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gridSpan="3">
                  <a:txBody>
                    <a:bodyPr/>
                    <a:lstStyle/>
                    <a:p>
                      <a:pPr algn="r" rtl="0">
                        <a:spcAft>
                          <a:spcPts val="0"/>
                        </a:spcAft>
                      </a:pPr>
                      <a:r>
                        <a:rPr lang="ar-SA" sz="1800" b="1" dirty="0">
                          <a:solidFill>
                            <a:srgbClr val="000000"/>
                          </a:solidFill>
                          <a:latin typeface="Arial Black"/>
                          <a:ea typeface="Times New Roman"/>
                          <a:cs typeface="AL-Mateen"/>
                        </a:rPr>
                        <a:t>موازية</a:t>
                      </a:r>
                      <a:endParaRPr lang="en-US" sz="1800" b="1" dirty="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tc>
                  <a:txBody>
                    <a:bodyPr/>
                    <a:lstStyle/>
                    <a:p>
                      <a:pPr algn="r" rtl="0">
                        <a:spcAft>
                          <a:spcPts val="0"/>
                        </a:spcAft>
                      </a:pPr>
                      <a:endParaRPr lang="en-US" sz="1800" b="1" dirty="0">
                        <a:solidFill>
                          <a:srgbClr val="000000"/>
                        </a:solidFill>
                        <a:latin typeface="Arial Black"/>
                        <a:ea typeface="Times New Roman"/>
                        <a:cs typeface="AL-Matee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ar-SA" sz="1800" b="1" dirty="0">
                          <a:solidFill>
                            <a:srgbClr val="000000"/>
                          </a:solidFill>
                          <a:latin typeface="Arial Black"/>
                          <a:ea typeface="Times New Roman"/>
                          <a:cs typeface="AL-Mateen"/>
                        </a:rPr>
                        <a:t>المجموع</a:t>
                      </a:r>
                      <a:endParaRPr lang="en-US" sz="1800" b="1" dirty="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116">
                <a:tc>
                  <a:txBody>
                    <a:bodyPr/>
                    <a:lstStyle/>
                    <a:p>
                      <a:pPr algn="r" rtl="1">
                        <a:spcAft>
                          <a:spcPts val="0"/>
                        </a:spcAft>
                      </a:pPr>
                      <a:r>
                        <a:rPr lang="ar-SA" sz="1600" b="1" dirty="0">
                          <a:solidFill>
                            <a:srgbClr val="000000"/>
                          </a:solidFill>
                          <a:latin typeface="Calibri"/>
                          <a:ea typeface="Times New Roman"/>
                          <a:cs typeface="AL-Hotham"/>
                        </a:rPr>
                        <a:t>نوع العقد:</a:t>
                      </a:r>
                      <a:endParaRPr lang="en-US" sz="1600" b="1" dirty="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200" dirty="0">
                          <a:solidFill>
                            <a:srgbClr val="000000"/>
                          </a:solidFill>
                          <a:latin typeface="Calibri"/>
                          <a:ea typeface="Times New Roman"/>
                          <a:cs typeface="AL-Hotham"/>
                        </a:rPr>
                        <a:t>مستقبليات</a:t>
                      </a:r>
                      <a:endParaRPr lang="en-US" sz="1100" dirty="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200" dirty="0">
                          <a:solidFill>
                            <a:srgbClr val="000000"/>
                          </a:solidFill>
                          <a:latin typeface="Calibri"/>
                          <a:ea typeface="Times New Roman"/>
                          <a:cs typeface="AL-Hotham"/>
                        </a:rPr>
                        <a:t>خيارات</a:t>
                      </a:r>
                      <a:endParaRPr lang="en-US" sz="1100" dirty="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200" dirty="0">
                          <a:solidFill>
                            <a:srgbClr val="000000"/>
                          </a:solidFill>
                          <a:latin typeface="Calibri"/>
                          <a:ea typeface="Times New Roman"/>
                          <a:cs typeface="AL-Hotham"/>
                        </a:rPr>
                        <a:t>مقايضات</a:t>
                      </a:r>
                      <a:endParaRPr lang="en-US" sz="1100" dirty="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200">
                          <a:solidFill>
                            <a:srgbClr val="000000"/>
                          </a:solidFill>
                          <a:latin typeface="Calibri"/>
                          <a:ea typeface="Times New Roman"/>
                          <a:cs typeface="AL-Hotham"/>
                        </a:rPr>
                        <a:t>آجلة</a:t>
                      </a:r>
                      <a:endParaRPr lang="en-US" sz="110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200">
                          <a:solidFill>
                            <a:srgbClr val="000000"/>
                          </a:solidFill>
                          <a:latin typeface="Calibri"/>
                          <a:ea typeface="Times New Roman"/>
                          <a:cs typeface="AL-Hotham"/>
                        </a:rPr>
                        <a:t>خيارات</a:t>
                      </a:r>
                      <a:endParaRPr lang="en-US" sz="110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200">
                          <a:solidFill>
                            <a:srgbClr val="000000"/>
                          </a:solidFill>
                          <a:latin typeface="Calibri"/>
                          <a:ea typeface="Times New Roman"/>
                          <a:cs typeface="AL-Hotham"/>
                        </a:rPr>
                        <a:t>أخرى</a:t>
                      </a:r>
                      <a:endParaRPr lang="en-US" sz="110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a:solidFill>
                            <a:srgbClr val="000000"/>
                          </a:solidFill>
                          <a:latin typeface="Calibri"/>
                          <a:ea typeface="Times New Roman"/>
                          <a:cs typeface="AL-Hotham"/>
                        </a:rPr>
                        <a:t> </a:t>
                      </a:r>
                      <a:endParaRPr lang="en-US" sz="110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769">
                <a:tc>
                  <a:txBody>
                    <a:bodyPr/>
                    <a:lstStyle/>
                    <a:p>
                      <a:pPr algn="r" rtl="1">
                        <a:spcAft>
                          <a:spcPts val="0"/>
                        </a:spcAft>
                      </a:pPr>
                      <a:r>
                        <a:rPr lang="ar-SA" sz="1600" b="1" dirty="0">
                          <a:solidFill>
                            <a:srgbClr val="000000"/>
                          </a:solidFill>
                          <a:latin typeface="Calibri"/>
                          <a:ea typeface="Times New Roman"/>
                          <a:cs typeface="AL-Hotham"/>
                        </a:rPr>
                        <a:t>الأصول المبنية عليها المشتقات</a:t>
                      </a:r>
                      <a:endParaRPr lang="en-US" sz="1600" b="1" dirty="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endParaRPr lang="en-US" sz="1200" dirty="0">
                        <a:solidFill>
                          <a:srgbClr val="000000"/>
                        </a:solidFill>
                        <a:latin typeface="Calibri"/>
                        <a:ea typeface="Times New Roman"/>
                        <a:cs typeface="AL-Hotham"/>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endParaRPr lang="en-US" sz="1200" dirty="0">
                        <a:solidFill>
                          <a:srgbClr val="000000"/>
                        </a:solidFill>
                        <a:latin typeface="Calibri"/>
                        <a:ea typeface="Times New Roman"/>
                        <a:cs typeface="AL-Hotham"/>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endParaRPr lang="en-US" sz="1200" dirty="0">
                        <a:solidFill>
                          <a:srgbClr val="000000"/>
                        </a:solidFill>
                        <a:latin typeface="Calibri"/>
                        <a:ea typeface="Times New Roman"/>
                        <a:cs typeface="AL-Hotham"/>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endParaRPr lang="en-US" sz="1200">
                        <a:solidFill>
                          <a:srgbClr val="000000"/>
                        </a:solidFill>
                        <a:latin typeface="Calibri"/>
                        <a:ea typeface="Times New Roman"/>
                        <a:cs typeface="AL-Hotham"/>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endParaRPr lang="en-US" sz="1200">
                        <a:solidFill>
                          <a:srgbClr val="000000"/>
                        </a:solidFill>
                        <a:latin typeface="Calibri"/>
                        <a:ea typeface="Times New Roman"/>
                        <a:cs typeface="AL-Hotham"/>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endParaRPr lang="en-US" sz="1200">
                        <a:solidFill>
                          <a:srgbClr val="000000"/>
                        </a:solidFill>
                        <a:latin typeface="Calibri"/>
                        <a:ea typeface="Times New Roman"/>
                        <a:cs typeface="AL-Hotham"/>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endParaRPr lang="en-US" sz="1200">
                        <a:solidFill>
                          <a:srgbClr val="000000"/>
                        </a:solidFill>
                        <a:latin typeface="Calibri"/>
                        <a:ea typeface="Times New Roman"/>
                        <a:cs typeface="AL-Hotham"/>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885">
                <a:tc>
                  <a:txBody>
                    <a:bodyPr/>
                    <a:lstStyle/>
                    <a:p>
                      <a:pPr algn="r" rtl="1">
                        <a:spcAft>
                          <a:spcPts val="0"/>
                        </a:spcAft>
                      </a:pPr>
                      <a:r>
                        <a:rPr lang="ar-SA" sz="1600" b="1" dirty="0">
                          <a:solidFill>
                            <a:srgbClr val="000000"/>
                          </a:solidFill>
                          <a:latin typeface="Calibri"/>
                          <a:ea typeface="Times New Roman"/>
                          <a:cs typeface="AL-Hotham"/>
                        </a:rPr>
                        <a:t>الأسهم</a:t>
                      </a:r>
                      <a:endParaRPr lang="en-US" sz="1600" b="1" dirty="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a:solidFill>
                            <a:srgbClr val="000000"/>
                          </a:solidFill>
                          <a:latin typeface="Calibri"/>
                          <a:ea typeface="Times New Roman"/>
                          <a:cs typeface="AL-Hotham"/>
                        </a:rPr>
                        <a:t>920</a:t>
                      </a:r>
                      <a:endParaRPr lang="en-US" sz="110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dirty="0">
                          <a:solidFill>
                            <a:srgbClr val="000000"/>
                          </a:solidFill>
                          <a:latin typeface="Calibri"/>
                          <a:ea typeface="Times New Roman"/>
                          <a:cs typeface="AL-Hotham"/>
                        </a:rPr>
                        <a:t>4,597</a:t>
                      </a:r>
                      <a:endParaRPr lang="en-US" sz="1100" dirty="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endParaRPr lang="en-US" sz="1200" dirty="0">
                        <a:solidFill>
                          <a:srgbClr val="000000"/>
                        </a:solidFill>
                        <a:latin typeface="Calibri"/>
                        <a:ea typeface="Times New Roman"/>
                        <a:cs typeface="AL-Hotham"/>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a:solidFill>
                            <a:srgbClr val="000000"/>
                          </a:solidFill>
                          <a:latin typeface="Calibri"/>
                          <a:ea typeface="Times New Roman"/>
                          <a:cs typeface="AL-Hotham"/>
                        </a:rPr>
                        <a:t>1,754</a:t>
                      </a:r>
                      <a:endParaRPr lang="en-US" sz="110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a:solidFill>
                            <a:srgbClr val="000000"/>
                          </a:solidFill>
                          <a:latin typeface="Calibri"/>
                          <a:ea typeface="Times New Roman"/>
                          <a:cs typeface="AL-Hotham"/>
                        </a:rPr>
                        <a:t>4,506</a:t>
                      </a:r>
                      <a:endParaRPr lang="en-US" sz="110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endParaRPr lang="en-US" sz="1200">
                        <a:solidFill>
                          <a:srgbClr val="000000"/>
                        </a:solidFill>
                        <a:latin typeface="Calibri"/>
                        <a:ea typeface="Times New Roman"/>
                        <a:cs typeface="AL-Hotham"/>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a:solidFill>
                            <a:srgbClr val="000000"/>
                          </a:solidFill>
                          <a:latin typeface="Calibri"/>
                          <a:ea typeface="Times New Roman"/>
                          <a:cs typeface="AL-Hotham"/>
                        </a:rPr>
                        <a:t>11,777</a:t>
                      </a:r>
                      <a:endParaRPr lang="en-US" sz="110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116">
                <a:tc>
                  <a:txBody>
                    <a:bodyPr/>
                    <a:lstStyle/>
                    <a:p>
                      <a:pPr algn="r" rtl="1">
                        <a:spcAft>
                          <a:spcPts val="0"/>
                        </a:spcAft>
                      </a:pPr>
                      <a:r>
                        <a:rPr lang="ar-SA" sz="1600" b="1" dirty="0">
                          <a:solidFill>
                            <a:srgbClr val="000000"/>
                          </a:solidFill>
                          <a:latin typeface="Calibri"/>
                          <a:ea typeface="Times New Roman"/>
                          <a:cs typeface="AL-Hotham"/>
                        </a:rPr>
                        <a:t>أسعار الفائدة</a:t>
                      </a:r>
                      <a:endParaRPr lang="en-US" sz="1600" b="1" dirty="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a:solidFill>
                            <a:srgbClr val="000000"/>
                          </a:solidFill>
                          <a:latin typeface="Calibri"/>
                          <a:ea typeface="Times New Roman"/>
                          <a:cs typeface="AL-Hotham"/>
                        </a:rPr>
                        <a:t>21,631</a:t>
                      </a:r>
                      <a:endParaRPr lang="en-US" sz="110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dirty="0">
                          <a:solidFill>
                            <a:srgbClr val="000000"/>
                          </a:solidFill>
                          <a:latin typeface="Calibri"/>
                          <a:ea typeface="Times New Roman"/>
                          <a:cs typeface="AL-Hotham"/>
                        </a:rPr>
                        <a:t>47,925</a:t>
                      </a:r>
                      <a:endParaRPr lang="en-US" sz="1100" dirty="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dirty="0">
                          <a:solidFill>
                            <a:srgbClr val="000000"/>
                          </a:solidFill>
                          <a:latin typeface="Calibri"/>
                          <a:ea typeface="Times New Roman"/>
                          <a:cs typeface="AL-Hotham"/>
                        </a:rPr>
                        <a:t>347,508</a:t>
                      </a:r>
                      <a:endParaRPr lang="en-US" sz="1100" dirty="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dirty="0">
                          <a:solidFill>
                            <a:srgbClr val="000000"/>
                          </a:solidFill>
                          <a:latin typeface="Calibri"/>
                          <a:ea typeface="Times New Roman"/>
                          <a:cs typeface="AL-Hotham"/>
                        </a:rPr>
                        <a:t>56,242</a:t>
                      </a:r>
                      <a:endParaRPr lang="en-US" sz="1100" dirty="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a:solidFill>
                            <a:srgbClr val="000000"/>
                          </a:solidFill>
                          <a:latin typeface="Calibri"/>
                          <a:ea typeface="Times New Roman"/>
                          <a:cs typeface="AL-Hotham"/>
                        </a:rPr>
                        <a:t>48,081</a:t>
                      </a:r>
                      <a:endParaRPr lang="en-US" sz="110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endParaRPr lang="en-US" sz="1200">
                        <a:solidFill>
                          <a:srgbClr val="000000"/>
                        </a:solidFill>
                        <a:latin typeface="Calibri"/>
                        <a:ea typeface="Times New Roman"/>
                        <a:cs typeface="AL-Hotham"/>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a:solidFill>
                            <a:srgbClr val="000000"/>
                          </a:solidFill>
                          <a:latin typeface="Calibri"/>
                          <a:ea typeface="Times New Roman"/>
                          <a:cs typeface="AL-Hotham"/>
                        </a:rPr>
                        <a:t>521,388</a:t>
                      </a:r>
                      <a:endParaRPr lang="en-US" sz="110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885">
                <a:tc>
                  <a:txBody>
                    <a:bodyPr/>
                    <a:lstStyle/>
                    <a:p>
                      <a:pPr algn="r" rtl="1">
                        <a:spcAft>
                          <a:spcPts val="0"/>
                        </a:spcAft>
                      </a:pPr>
                      <a:r>
                        <a:rPr lang="ar-SA" sz="1600" b="1" dirty="0">
                          <a:solidFill>
                            <a:srgbClr val="000000"/>
                          </a:solidFill>
                          <a:latin typeface="Calibri"/>
                          <a:ea typeface="Times New Roman"/>
                          <a:cs typeface="AL-Hotham"/>
                        </a:rPr>
                        <a:t>الائتمان</a:t>
                      </a:r>
                      <a:endParaRPr lang="en-US" sz="1600" b="1" dirty="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endParaRPr lang="en-US" sz="1200">
                        <a:solidFill>
                          <a:srgbClr val="000000"/>
                        </a:solidFill>
                        <a:latin typeface="Calibri"/>
                        <a:ea typeface="Times New Roman"/>
                        <a:cs typeface="AL-Hotham"/>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endParaRPr lang="en-US" sz="1200" dirty="0">
                        <a:solidFill>
                          <a:srgbClr val="000000"/>
                        </a:solidFill>
                        <a:latin typeface="Calibri"/>
                        <a:ea typeface="Times New Roman"/>
                        <a:cs typeface="AL-Hotham"/>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dirty="0">
                          <a:solidFill>
                            <a:srgbClr val="000000"/>
                          </a:solidFill>
                          <a:latin typeface="Calibri"/>
                          <a:ea typeface="Times New Roman"/>
                          <a:cs typeface="AL-Hotham"/>
                        </a:rPr>
                        <a:t>30,261</a:t>
                      </a:r>
                      <a:endParaRPr lang="en-US" sz="1100" dirty="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endParaRPr lang="en-US" sz="1200" dirty="0">
                        <a:solidFill>
                          <a:srgbClr val="000000"/>
                        </a:solidFill>
                        <a:latin typeface="Calibri"/>
                        <a:ea typeface="Times New Roman"/>
                        <a:cs typeface="AL-Hotham"/>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endParaRPr lang="en-US" sz="1200">
                        <a:solidFill>
                          <a:srgbClr val="000000"/>
                        </a:solidFill>
                        <a:latin typeface="Calibri"/>
                        <a:ea typeface="Times New Roman"/>
                        <a:cs typeface="AL-Hotham"/>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endParaRPr lang="en-US" sz="1200">
                        <a:solidFill>
                          <a:srgbClr val="000000"/>
                        </a:solidFill>
                        <a:latin typeface="Calibri"/>
                        <a:ea typeface="Times New Roman"/>
                        <a:cs typeface="AL-Hotham"/>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a:solidFill>
                            <a:srgbClr val="000000"/>
                          </a:solidFill>
                          <a:latin typeface="Calibri"/>
                          <a:ea typeface="Times New Roman"/>
                          <a:cs typeface="AL-Hotham"/>
                        </a:rPr>
                        <a:t>30,261</a:t>
                      </a:r>
                      <a:endParaRPr lang="en-US" sz="110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116">
                <a:tc>
                  <a:txBody>
                    <a:bodyPr/>
                    <a:lstStyle/>
                    <a:p>
                      <a:pPr algn="r" rtl="1">
                        <a:spcAft>
                          <a:spcPts val="0"/>
                        </a:spcAft>
                      </a:pPr>
                      <a:r>
                        <a:rPr lang="ar-SA" sz="1600" b="1" dirty="0">
                          <a:solidFill>
                            <a:srgbClr val="000000"/>
                          </a:solidFill>
                          <a:latin typeface="Calibri"/>
                          <a:ea typeface="Times New Roman"/>
                          <a:cs typeface="AL-Hotham"/>
                        </a:rPr>
                        <a:t>العملات</a:t>
                      </a:r>
                      <a:endParaRPr lang="en-US" sz="1600" b="1" dirty="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a:solidFill>
                            <a:srgbClr val="000000"/>
                          </a:solidFill>
                          <a:latin typeface="Calibri"/>
                          <a:ea typeface="Times New Roman"/>
                          <a:cs typeface="AL-Hotham"/>
                        </a:rPr>
                        <a:t>188</a:t>
                      </a:r>
                      <a:endParaRPr lang="en-US" sz="110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a:solidFill>
                            <a:srgbClr val="000000"/>
                          </a:solidFill>
                          <a:latin typeface="Calibri"/>
                          <a:ea typeface="Times New Roman"/>
                          <a:cs typeface="AL-Hotham"/>
                        </a:rPr>
                        <a:t>190</a:t>
                      </a:r>
                      <a:endParaRPr lang="en-US" sz="110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dirty="0">
                          <a:solidFill>
                            <a:srgbClr val="000000"/>
                          </a:solidFill>
                          <a:latin typeface="Calibri"/>
                          <a:ea typeface="Times New Roman"/>
                          <a:cs typeface="AL-Hotham"/>
                        </a:rPr>
                        <a:t>16,347</a:t>
                      </a:r>
                      <a:endParaRPr lang="en-US" sz="1100" dirty="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dirty="0">
                          <a:solidFill>
                            <a:srgbClr val="000000"/>
                          </a:solidFill>
                          <a:latin typeface="Calibri"/>
                          <a:ea typeface="Times New Roman"/>
                          <a:cs typeface="AL-Hotham"/>
                        </a:rPr>
                        <a:t>25,625</a:t>
                      </a:r>
                      <a:endParaRPr lang="en-US" sz="1100" dirty="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dirty="0">
                          <a:solidFill>
                            <a:srgbClr val="000000"/>
                          </a:solidFill>
                          <a:latin typeface="Calibri"/>
                          <a:ea typeface="Times New Roman"/>
                          <a:cs typeface="AL-Hotham"/>
                        </a:rPr>
                        <a:t>11,153</a:t>
                      </a:r>
                      <a:endParaRPr lang="en-US" sz="1100" dirty="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endParaRPr lang="en-US" sz="1200" dirty="0">
                        <a:solidFill>
                          <a:srgbClr val="000000"/>
                        </a:solidFill>
                        <a:latin typeface="Calibri"/>
                        <a:ea typeface="Times New Roman"/>
                        <a:cs typeface="AL-Hotham"/>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a:solidFill>
                            <a:srgbClr val="000000"/>
                          </a:solidFill>
                          <a:latin typeface="Calibri"/>
                          <a:ea typeface="Times New Roman"/>
                          <a:cs typeface="AL-Hotham"/>
                        </a:rPr>
                        <a:t>53,503</a:t>
                      </a:r>
                      <a:endParaRPr lang="en-US" sz="110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885">
                <a:tc>
                  <a:txBody>
                    <a:bodyPr/>
                    <a:lstStyle/>
                    <a:p>
                      <a:pPr algn="r" rtl="1">
                        <a:spcAft>
                          <a:spcPts val="0"/>
                        </a:spcAft>
                      </a:pPr>
                      <a:r>
                        <a:rPr lang="ar-SA" sz="1600" b="1" dirty="0">
                          <a:solidFill>
                            <a:srgbClr val="000000"/>
                          </a:solidFill>
                          <a:latin typeface="Calibri"/>
                          <a:ea typeface="Times New Roman"/>
                          <a:cs typeface="AL-Hotham"/>
                        </a:rPr>
                        <a:t>السلع</a:t>
                      </a:r>
                      <a:endParaRPr lang="en-US" sz="1600" b="1" dirty="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endParaRPr lang="en-US" sz="1200">
                        <a:solidFill>
                          <a:srgbClr val="000000"/>
                        </a:solidFill>
                        <a:latin typeface="Calibri"/>
                        <a:ea typeface="Times New Roman"/>
                        <a:cs typeface="AL-Hotham"/>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endParaRPr lang="en-US" sz="1200">
                        <a:solidFill>
                          <a:srgbClr val="000000"/>
                        </a:solidFill>
                        <a:latin typeface="Calibri"/>
                        <a:ea typeface="Times New Roman"/>
                        <a:cs typeface="AL-Hotham"/>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endParaRPr lang="en-US" sz="1200" dirty="0">
                        <a:solidFill>
                          <a:srgbClr val="000000"/>
                        </a:solidFill>
                        <a:latin typeface="Calibri"/>
                        <a:ea typeface="Times New Roman"/>
                        <a:cs typeface="AL-Hotham"/>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a:solidFill>
                            <a:srgbClr val="000000"/>
                          </a:solidFill>
                          <a:latin typeface="Calibri"/>
                          <a:ea typeface="Times New Roman"/>
                          <a:cs typeface="AL-Hotham"/>
                        </a:rPr>
                        <a:t>1,551</a:t>
                      </a:r>
                      <a:endParaRPr lang="en-US" sz="110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dirty="0">
                          <a:solidFill>
                            <a:srgbClr val="000000"/>
                          </a:solidFill>
                          <a:latin typeface="Calibri"/>
                          <a:ea typeface="Times New Roman"/>
                          <a:cs typeface="AL-Hotham"/>
                        </a:rPr>
                        <a:t>883</a:t>
                      </a:r>
                      <a:endParaRPr lang="en-US" sz="1100" dirty="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dirty="0">
                          <a:solidFill>
                            <a:srgbClr val="000000"/>
                          </a:solidFill>
                          <a:latin typeface="Calibri"/>
                          <a:ea typeface="Times New Roman"/>
                          <a:cs typeface="AL-Hotham"/>
                        </a:rPr>
                        <a:t>2,852</a:t>
                      </a:r>
                      <a:endParaRPr lang="en-US" sz="1100" dirty="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a:solidFill>
                            <a:srgbClr val="000000"/>
                          </a:solidFill>
                          <a:latin typeface="Calibri"/>
                          <a:ea typeface="Times New Roman"/>
                          <a:cs typeface="AL-Hotham"/>
                        </a:rPr>
                        <a:t>5,286</a:t>
                      </a:r>
                      <a:endParaRPr lang="en-US" sz="110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885">
                <a:tc>
                  <a:txBody>
                    <a:bodyPr/>
                    <a:lstStyle/>
                    <a:p>
                      <a:pPr algn="r" rtl="1">
                        <a:spcAft>
                          <a:spcPts val="0"/>
                        </a:spcAft>
                      </a:pPr>
                      <a:r>
                        <a:rPr lang="ar-SA" sz="1600" b="1" dirty="0">
                          <a:solidFill>
                            <a:srgbClr val="000000"/>
                          </a:solidFill>
                          <a:latin typeface="Calibri"/>
                          <a:ea typeface="Times New Roman"/>
                          <a:cs typeface="AL-Hotham"/>
                        </a:rPr>
                        <a:t>أخرى</a:t>
                      </a:r>
                      <a:endParaRPr lang="en-US" sz="1600" b="1" dirty="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endParaRPr lang="en-US" sz="1200">
                        <a:solidFill>
                          <a:srgbClr val="000000"/>
                        </a:solidFill>
                        <a:latin typeface="Calibri"/>
                        <a:ea typeface="Times New Roman"/>
                        <a:cs typeface="AL-Hotham"/>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endParaRPr lang="en-US" sz="1200">
                        <a:solidFill>
                          <a:srgbClr val="000000"/>
                        </a:solidFill>
                        <a:latin typeface="Calibri"/>
                        <a:ea typeface="Times New Roman"/>
                        <a:cs typeface="AL-Hotham"/>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endParaRPr lang="en-US" sz="1200">
                        <a:solidFill>
                          <a:srgbClr val="000000"/>
                        </a:solidFill>
                        <a:latin typeface="Calibri"/>
                        <a:ea typeface="Times New Roman"/>
                        <a:cs typeface="AL-Hotham"/>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endParaRPr lang="en-US" sz="1200">
                        <a:solidFill>
                          <a:srgbClr val="000000"/>
                        </a:solidFill>
                        <a:latin typeface="Calibri"/>
                        <a:ea typeface="Times New Roman"/>
                        <a:cs typeface="AL-Hotham"/>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endParaRPr lang="en-US" sz="1200" dirty="0">
                        <a:solidFill>
                          <a:srgbClr val="000000"/>
                        </a:solidFill>
                        <a:latin typeface="Calibri"/>
                        <a:ea typeface="Times New Roman"/>
                        <a:cs typeface="AL-Hotham"/>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dirty="0">
                          <a:solidFill>
                            <a:srgbClr val="000000"/>
                          </a:solidFill>
                          <a:latin typeface="Calibri"/>
                          <a:ea typeface="Times New Roman"/>
                          <a:cs typeface="AL-Hotham"/>
                        </a:rPr>
                        <a:t>38,327</a:t>
                      </a:r>
                      <a:endParaRPr lang="en-US" sz="1100" dirty="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dirty="0">
                          <a:solidFill>
                            <a:srgbClr val="000000"/>
                          </a:solidFill>
                          <a:latin typeface="Calibri"/>
                          <a:ea typeface="Times New Roman"/>
                          <a:cs typeface="AL-Hotham"/>
                        </a:rPr>
                        <a:t>38,327</a:t>
                      </a:r>
                      <a:endParaRPr lang="en-US" sz="1100" dirty="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116">
                <a:tc>
                  <a:txBody>
                    <a:bodyPr/>
                    <a:lstStyle/>
                    <a:p>
                      <a:pPr algn="r" rtl="1">
                        <a:spcAft>
                          <a:spcPts val="0"/>
                        </a:spcAft>
                      </a:pPr>
                      <a:r>
                        <a:rPr lang="ar-SA" sz="1600" b="1" dirty="0">
                          <a:solidFill>
                            <a:srgbClr val="000000"/>
                          </a:solidFill>
                          <a:latin typeface="Calibri"/>
                          <a:ea typeface="Times New Roman"/>
                          <a:cs typeface="AL-Hotham"/>
                        </a:rPr>
                        <a:t>المجموع</a:t>
                      </a:r>
                      <a:endParaRPr lang="en-US" sz="1600" b="1" dirty="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a:solidFill>
                            <a:srgbClr val="000000"/>
                          </a:solidFill>
                          <a:latin typeface="Calibri"/>
                          <a:ea typeface="Times New Roman"/>
                          <a:cs typeface="AL-Hotham"/>
                        </a:rPr>
                        <a:t>22,738</a:t>
                      </a:r>
                      <a:endParaRPr lang="en-US" sz="110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a:solidFill>
                            <a:srgbClr val="000000"/>
                          </a:solidFill>
                          <a:latin typeface="Calibri"/>
                          <a:ea typeface="Times New Roman"/>
                          <a:cs typeface="AL-Hotham"/>
                        </a:rPr>
                        <a:t>52,713</a:t>
                      </a:r>
                      <a:endParaRPr lang="en-US" sz="110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a:solidFill>
                            <a:srgbClr val="000000"/>
                          </a:solidFill>
                          <a:latin typeface="Calibri"/>
                          <a:ea typeface="Times New Roman"/>
                          <a:cs typeface="AL-Hotham"/>
                        </a:rPr>
                        <a:t>394,116</a:t>
                      </a:r>
                      <a:endParaRPr lang="en-US" sz="110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a:solidFill>
                            <a:srgbClr val="000000"/>
                          </a:solidFill>
                          <a:latin typeface="Calibri"/>
                          <a:ea typeface="Times New Roman"/>
                          <a:cs typeface="AL-Hotham"/>
                        </a:rPr>
                        <a:t>85,172</a:t>
                      </a:r>
                      <a:endParaRPr lang="en-US" sz="110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a:solidFill>
                            <a:srgbClr val="000000"/>
                          </a:solidFill>
                          <a:latin typeface="Calibri"/>
                          <a:ea typeface="Times New Roman"/>
                          <a:cs typeface="AL-Hotham"/>
                        </a:rPr>
                        <a:t>64,623</a:t>
                      </a:r>
                      <a:endParaRPr lang="en-US" sz="110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dirty="0">
                          <a:solidFill>
                            <a:srgbClr val="000000"/>
                          </a:solidFill>
                          <a:latin typeface="Calibri"/>
                          <a:ea typeface="Times New Roman"/>
                          <a:cs typeface="AL-Hotham"/>
                        </a:rPr>
                        <a:t>41,178</a:t>
                      </a:r>
                      <a:endParaRPr lang="en-US" sz="1100" dirty="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dirty="0">
                          <a:solidFill>
                            <a:srgbClr val="000000"/>
                          </a:solidFill>
                          <a:latin typeface="Calibri"/>
                          <a:ea typeface="Times New Roman"/>
                          <a:cs typeface="AL-Hotham"/>
                        </a:rPr>
                        <a:t>660,540</a:t>
                      </a:r>
                      <a:endParaRPr lang="en-US" sz="1100" dirty="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885">
                <a:tc>
                  <a:txBody>
                    <a:bodyPr/>
                    <a:lstStyle/>
                    <a:p>
                      <a:pPr algn="r" rtl="1">
                        <a:spcAft>
                          <a:spcPts val="0"/>
                        </a:spcAft>
                      </a:pPr>
                      <a:r>
                        <a:rPr lang="ar-SA" sz="1600" b="1" dirty="0">
                          <a:solidFill>
                            <a:srgbClr val="000000"/>
                          </a:solidFill>
                          <a:latin typeface="Calibri"/>
                          <a:ea typeface="Times New Roman"/>
                          <a:cs typeface="AL-Hotham"/>
                        </a:rPr>
                        <a:t>الإجمالي</a:t>
                      </a:r>
                      <a:endParaRPr lang="en-US" sz="1600" b="1" dirty="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rtl="0">
                        <a:spcAft>
                          <a:spcPts val="0"/>
                        </a:spcAft>
                      </a:pPr>
                      <a:r>
                        <a:rPr lang="en-US" sz="1200">
                          <a:solidFill>
                            <a:srgbClr val="000000"/>
                          </a:solidFill>
                          <a:latin typeface="Calibri"/>
                          <a:ea typeface="Times New Roman"/>
                          <a:cs typeface="AL-Hotham"/>
                        </a:rPr>
                        <a:t>75,451</a:t>
                      </a:r>
                      <a:endParaRPr lang="en-US" sz="110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gridSpan="4">
                  <a:txBody>
                    <a:bodyPr/>
                    <a:lstStyle/>
                    <a:p>
                      <a:pPr algn="r" rtl="0">
                        <a:spcAft>
                          <a:spcPts val="0"/>
                        </a:spcAft>
                      </a:pPr>
                      <a:r>
                        <a:rPr lang="en-US" sz="1200">
                          <a:solidFill>
                            <a:srgbClr val="000000"/>
                          </a:solidFill>
                          <a:latin typeface="Calibri"/>
                          <a:ea typeface="Times New Roman"/>
                          <a:cs typeface="AL-Hotham"/>
                        </a:rPr>
                        <a:t>585,089</a:t>
                      </a:r>
                      <a:endParaRPr lang="en-US" sz="110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a:txBody>
                    <a:bodyPr/>
                    <a:lstStyle/>
                    <a:p>
                      <a:pPr algn="r" rtl="0">
                        <a:spcAft>
                          <a:spcPts val="0"/>
                        </a:spcAft>
                      </a:pPr>
                      <a:r>
                        <a:rPr lang="en-US" sz="1200" dirty="0">
                          <a:solidFill>
                            <a:srgbClr val="000000"/>
                          </a:solidFill>
                          <a:latin typeface="Calibri"/>
                          <a:ea typeface="Times New Roman"/>
                          <a:cs typeface="AL-Hotham"/>
                        </a:rPr>
                        <a:t>660,540</a:t>
                      </a:r>
                      <a:endParaRPr lang="en-US" sz="1100" dirty="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3898" name="Rectangle 3"/>
          <p:cNvSpPr>
            <a:spLocks noChangeArrowheads="1"/>
          </p:cNvSpPr>
          <p:nvPr/>
        </p:nvSpPr>
        <p:spPr bwMode="auto">
          <a:xfrm>
            <a:off x="1257300" y="2373313"/>
            <a:ext cx="69469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algn="justLow"/>
            <a:r>
              <a:rPr lang="ar-SA" altLang="ar-SA">
                <a:latin typeface="AL-Hotham"/>
                <a:cs typeface="Times New Roman" panose="02020603050405020304" pitchFamily="18" charset="0"/>
              </a:rPr>
              <a:t>حسب نوع العقد ونوع الأصول المبنية عليها هذه العقود في نهاية شهر يونيو من عام 2010م.</a:t>
            </a:r>
            <a:endParaRPr lang="ar-SA" altLang="ar-SA"/>
          </a:p>
        </p:txBody>
      </p:sp>
      <p:sp>
        <p:nvSpPr>
          <p:cNvPr id="33899"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ar-SA" altLang="ar-SA" smtClean="0">
                <a:solidFill>
                  <a:schemeClr val="tx2"/>
                </a:solidFill>
              </a:rPr>
              <a:t>الهندسة المالية - مال 422</a:t>
            </a:r>
            <a:endParaRPr lang="en-US" altLang="ar-SA" smtClean="0">
              <a:solidFill>
                <a:schemeClr val="tx2"/>
              </a:solidFill>
            </a:endParaRPr>
          </a:p>
        </p:txBody>
      </p:sp>
      <p:sp>
        <p:nvSpPr>
          <p:cNvPr id="33900"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C4E637F-AD43-4786-893D-4449EF716DAF}" type="slidenum">
              <a:rPr lang="en-US" altLang="ar-SA">
                <a:solidFill>
                  <a:schemeClr val="tx2"/>
                </a:solidFill>
              </a:rPr>
              <a:pPr eaLnBrk="1" hangingPunct="1"/>
              <a:t>26</a:t>
            </a:fld>
            <a:endParaRPr lang="en-US" altLang="ar-SA">
              <a:solidFill>
                <a:schemeClr val="tx2"/>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ar-SA" altLang="ar-SA" sz="3200" smtClean="0">
                <a:latin typeface="AL-Hotham"/>
                <a:ea typeface="Times New Roman" panose="02020603050405020304" pitchFamily="18" charset="0"/>
              </a:rPr>
              <a:t>نسب العقود في أسواق المشتقات المنظمة والموازية</a:t>
            </a:r>
            <a:endParaRPr lang="ar-SA" altLang="ar-SA" sz="3200" smtClean="0">
              <a:ea typeface="Times New Roman" panose="02020603050405020304" pitchFamily="18" charset="0"/>
            </a:endParaRPr>
          </a:p>
        </p:txBody>
      </p:sp>
      <p:graphicFrame>
        <p:nvGraphicFramePr>
          <p:cNvPr id="4" name="Table 3"/>
          <p:cNvGraphicFramePr>
            <a:graphicFrameLocks noGrp="1"/>
          </p:cNvGraphicFramePr>
          <p:nvPr/>
        </p:nvGraphicFramePr>
        <p:xfrm>
          <a:off x="761999" y="2390775"/>
          <a:ext cx="7924801" cy="3933828"/>
        </p:xfrm>
        <a:graphic>
          <a:graphicData uri="http://schemas.openxmlformats.org/drawingml/2006/table">
            <a:tbl>
              <a:tblPr rtl="1"/>
              <a:tblGrid>
                <a:gridCol w="1580688"/>
                <a:gridCol w="799047"/>
                <a:gridCol w="1013444"/>
                <a:gridCol w="900312"/>
                <a:gridCol w="1013444"/>
                <a:gridCol w="787971"/>
                <a:gridCol w="900312"/>
                <a:gridCol w="929583"/>
              </a:tblGrid>
              <a:tr h="296571">
                <a:tc>
                  <a:txBody>
                    <a:bodyPr/>
                    <a:lstStyle/>
                    <a:p>
                      <a:pPr algn="r" rtl="1">
                        <a:spcAft>
                          <a:spcPts val="0"/>
                        </a:spcAft>
                      </a:pPr>
                      <a:r>
                        <a:rPr lang="ar-SA" sz="1600" b="1" dirty="0">
                          <a:solidFill>
                            <a:srgbClr val="000000"/>
                          </a:solidFill>
                          <a:latin typeface="Arial Black"/>
                          <a:ea typeface="Times New Roman"/>
                          <a:cs typeface="AL-Mateen"/>
                        </a:rPr>
                        <a:t>السوق</a:t>
                      </a:r>
                      <a:endParaRPr lang="en-US" sz="1600" b="1" dirty="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0">
                        <a:spcAft>
                          <a:spcPts val="0"/>
                        </a:spcAft>
                      </a:pPr>
                      <a:r>
                        <a:rPr lang="ar-SA" sz="1800" b="1" dirty="0">
                          <a:solidFill>
                            <a:srgbClr val="000000"/>
                          </a:solidFill>
                          <a:latin typeface="Arial Black"/>
                          <a:ea typeface="Times New Roman"/>
                          <a:cs typeface="AL-Mateen"/>
                        </a:rPr>
                        <a:t>منظمة</a:t>
                      </a:r>
                      <a:endParaRPr lang="en-US" sz="1800" b="1" dirty="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gridSpan="3">
                  <a:txBody>
                    <a:bodyPr/>
                    <a:lstStyle/>
                    <a:p>
                      <a:pPr algn="ctr" rtl="0">
                        <a:spcAft>
                          <a:spcPts val="0"/>
                        </a:spcAft>
                      </a:pPr>
                      <a:r>
                        <a:rPr lang="ar-SA" sz="1800" b="1" dirty="0">
                          <a:solidFill>
                            <a:srgbClr val="000000"/>
                          </a:solidFill>
                          <a:latin typeface="Arial Black"/>
                          <a:ea typeface="Times New Roman"/>
                          <a:cs typeface="AL-Mateen"/>
                        </a:rPr>
                        <a:t>موازية</a:t>
                      </a:r>
                      <a:endParaRPr lang="en-US" sz="1800" b="1" dirty="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tc>
                  <a:txBody>
                    <a:bodyPr/>
                    <a:lstStyle/>
                    <a:p>
                      <a:pPr algn="ctr" rtl="0">
                        <a:spcAft>
                          <a:spcPts val="0"/>
                        </a:spcAft>
                      </a:pPr>
                      <a:endParaRPr lang="en-US" sz="1800" b="1" dirty="0">
                        <a:solidFill>
                          <a:srgbClr val="000000"/>
                        </a:solidFill>
                        <a:latin typeface="Arial Black"/>
                        <a:ea typeface="Times New Roman"/>
                        <a:cs typeface="AL-Matee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r>
                        <a:rPr lang="ar-SA" sz="1800" b="1" dirty="0">
                          <a:solidFill>
                            <a:srgbClr val="000000"/>
                          </a:solidFill>
                          <a:latin typeface="Arial Black"/>
                          <a:ea typeface="Times New Roman"/>
                          <a:cs typeface="AL-Mateen"/>
                        </a:rPr>
                        <a:t>المجموع</a:t>
                      </a:r>
                      <a:endParaRPr lang="en-US" sz="1800" b="1" dirty="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2215">
                <a:tc>
                  <a:txBody>
                    <a:bodyPr/>
                    <a:lstStyle/>
                    <a:p>
                      <a:pPr algn="r" rtl="1">
                        <a:spcAft>
                          <a:spcPts val="0"/>
                        </a:spcAft>
                      </a:pPr>
                      <a:r>
                        <a:rPr lang="ar-SA" sz="1600" b="1" dirty="0">
                          <a:solidFill>
                            <a:srgbClr val="000000"/>
                          </a:solidFill>
                          <a:latin typeface="Calibri"/>
                          <a:ea typeface="Times New Roman"/>
                          <a:cs typeface="AL-Hotham"/>
                        </a:rPr>
                        <a:t>نوع العقد:</a:t>
                      </a:r>
                      <a:endParaRPr lang="en-US" sz="1600" b="1" dirty="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dirty="0">
                          <a:solidFill>
                            <a:srgbClr val="000000"/>
                          </a:solidFill>
                          <a:latin typeface="Calibri"/>
                          <a:ea typeface="Times New Roman"/>
                          <a:cs typeface="AL-Hotham"/>
                        </a:rPr>
                        <a:t>مستقبليات</a:t>
                      </a:r>
                      <a:endParaRPr lang="en-US" sz="1100" dirty="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dirty="0">
                          <a:solidFill>
                            <a:srgbClr val="000000"/>
                          </a:solidFill>
                          <a:latin typeface="Calibri"/>
                          <a:ea typeface="Times New Roman"/>
                          <a:cs typeface="AL-Hotham"/>
                        </a:rPr>
                        <a:t>خيارات</a:t>
                      </a:r>
                      <a:endParaRPr lang="en-US" sz="1100" dirty="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dirty="0">
                          <a:solidFill>
                            <a:srgbClr val="000000"/>
                          </a:solidFill>
                          <a:latin typeface="Calibri"/>
                          <a:ea typeface="Times New Roman"/>
                          <a:cs typeface="AL-Hotham"/>
                        </a:rPr>
                        <a:t>مقايضات</a:t>
                      </a:r>
                      <a:endParaRPr lang="en-US" sz="1100" dirty="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a:solidFill>
                            <a:srgbClr val="000000"/>
                          </a:solidFill>
                          <a:latin typeface="Calibri"/>
                          <a:ea typeface="Times New Roman"/>
                          <a:cs typeface="AL-Hotham"/>
                        </a:rPr>
                        <a:t>آجلة</a:t>
                      </a:r>
                      <a:endParaRPr lang="en-US" sz="110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a:solidFill>
                            <a:srgbClr val="000000"/>
                          </a:solidFill>
                          <a:latin typeface="Calibri"/>
                          <a:ea typeface="Times New Roman"/>
                          <a:cs typeface="AL-Hotham"/>
                        </a:rPr>
                        <a:t>خيارات</a:t>
                      </a:r>
                      <a:endParaRPr lang="en-US" sz="110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a:solidFill>
                            <a:srgbClr val="000000"/>
                          </a:solidFill>
                          <a:latin typeface="Calibri"/>
                          <a:ea typeface="Times New Roman"/>
                          <a:cs typeface="AL-Hotham"/>
                        </a:rPr>
                        <a:t>أخرى</a:t>
                      </a:r>
                      <a:endParaRPr lang="en-US" sz="110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spcAft>
                          <a:spcPts val="0"/>
                        </a:spcAft>
                      </a:pPr>
                      <a:r>
                        <a:rPr lang="en-US" sz="1200">
                          <a:solidFill>
                            <a:srgbClr val="000000"/>
                          </a:solidFill>
                          <a:latin typeface="Calibri"/>
                          <a:ea typeface="Times New Roman"/>
                          <a:cs typeface="AL-Hotham"/>
                        </a:rPr>
                        <a:t> </a:t>
                      </a:r>
                      <a:endParaRPr lang="en-US" sz="110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3827">
                <a:tc>
                  <a:txBody>
                    <a:bodyPr/>
                    <a:lstStyle/>
                    <a:p>
                      <a:pPr algn="r" rtl="1">
                        <a:spcAft>
                          <a:spcPts val="0"/>
                        </a:spcAft>
                      </a:pPr>
                      <a:r>
                        <a:rPr lang="ar-SA" sz="1600" b="1" dirty="0">
                          <a:solidFill>
                            <a:srgbClr val="000000"/>
                          </a:solidFill>
                          <a:latin typeface="Calibri"/>
                          <a:ea typeface="Times New Roman"/>
                          <a:cs typeface="AL-Hotham"/>
                        </a:rPr>
                        <a:t>الأصول المبنية عليها المشتقات</a:t>
                      </a:r>
                      <a:endParaRPr lang="en-US" sz="1600" b="1" dirty="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endParaRPr lang="en-US" sz="1200" dirty="0">
                        <a:solidFill>
                          <a:srgbClr val="000000"/>
                        </a:solidFill>
                        <a:latin typeface="Calibri"/>
                        <a:ea typeface="Times New Roman"/>
                        <a:cs typeface="AL-Hotham"/>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endParaRPr lang="en-US" sz="1200" dirty="0">
                        <a:solidFill>
                          <a:srgbClr val="000000"/>
                        </a:solidFill>
                        <a:latin typeface="Calibri"/>
                        <a:ea typeface="Times New Roman"/>
                        <a:cs typeface="AL-Hotham"/>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endParaRPr lang="en-US" sz="1200" dirty="0">
                        <a:solidFill>
                          <a:srgbClr val="000000"/>
                        </a:solidFill>
                        <a:latin typeface="Calibri"/>
                        <a:ea typeface="Times New Roman"/>
                        <a:cs typeface="AL-Hotham"/>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endParaRPr lang="en-US" sz="1200">
                        <a:solidFill>
                          <a:srgbClr val="000000"/>
                        </a:solidFill>
                        <a:latin typeface="Calibri"/>
                        <a:ea typeface="Times New Roman"/>
                        <a:cs typeface="AL-Hotham"/>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endParaRPr lang="en-US" sz="1200">
                        <a:solidFill>
                          <a:srgbClr val="000000"/>
                        </a:solidFill>
                        <a:latin typeface="Calibri"/>
                        <a:ea typeface="Times New Roman"/>
                        <a:cs typeface="AL-Hotham"/>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endParaRPr lang="en-US" sz="1200">
                        <a:solidFill>
                          <a:srgbClr val="000000"/>
                        </a:solidFill>
                        <a:latin typeface="Calibri"/>
                        <a:ea typeface="Times New Roman"/>
                        <a:cs typeface="AL-Hotham"/>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endParaRPr lang="en-US" sz="1200">
                        <a:solidFill>
                          <a:srgbClr val="000000"/>
                        </a:solidFill>
                        <a:latin typeface="Calibri"/>
                        <a:ea typeface="Times New Roman"/>
                        <a:cs typeface="AL-Hotham"/>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914">
                <a:tc>
                  <a:txBody>
                    <a:bodyPr/>
                    <a:lstStyle/>
                    <a:p>
                      <a:pPr algn="r" rtl="1">
                        <a:spcAft>
                          <a:spcPts val="0"/>
                        </a:spcAft>
                      </a:pPr>
                      <a:r>
                        <a:rPr lang="ar-SA" sz="1600" b="1" dirty="0">
                          <a:solidFill>
                            <a:srgbClr val="000000"/>
                          </a:solidFill>
                          <a:latin typeface="Calibri"/>
                          <a:ea typeface="Times New Roman"/>
                          <a:cs typeface="AL-Hotham"/>
                        </a:rPr>
                        <a:t>الأسهم</a:t>
                      </a:r>
                      <a:endParaRPr lang="en-US" sz="1600" b="1" dirty="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a:solidFill>
                            <a:srgbClr val="000000"/>
                          </a:solidFill>
                          <a:latin typeface="Calibri"/>
                          <a:ea typeface="Times New Roman"/>
                        </a:rPr>
                        <a:t>0.1%</a:t>
                      </a:r>
                      <a:endParaRPr lang="en-US" sz="11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dirty="0">
                          <a:solidFill>
                            <a:srgbClr val="000000"/>
                          </a:solidFill>
                          <a:latin typeface="Calibri"/>
                          <a:ea typeface="Times New Roman"/>
                        </a:rPr>
                        <a:t>0.7%</a:t>
                      </a:r>
                      <a:endParaRPr lang="en-US" sz="1100" dirty="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spcAft>
                          <a:spcPts val="0"/>
                        </a:spcAft>
                      </a:pPr>
                      <a:r>
                        <a:rPr lang="en-US" sz="1200">
                          <a:solidFill>
                            <a:srgbClr val="000000"/>
                          </a:solidFill>
                          <a:latin typeface="Calibri"/>
                          <a:ea typeface="Times New Roman"/>
                        </a:rPr>
                        <a:t> </a:t>
                      </a:r>
                      <a:endParaRPr lang="en-US" sz="11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a:solidFill>
                            <a:srgbClr val="000000"/>
                          </a:solidFill>
                          <a:latin typeface="Calibri"/>
                          <a:ea typeface="Times New Roman"/>
                        </a:rPr>
                        <a:t>0.3%</a:t>
                      </a:r>
                      <a:endParaRPr lang="en-US" sz="11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a:solidFill>
                            <a:srgbClr val="000000"/>
                          </a:solidFill>
                          <a:latin typeface="Calibri"/>
                          <a:ea typeface="Times New Roman"/>
                        </a:rPr>
                        <a:t>0.7%</a:t>
                      </a:r>
                      <a:endParaRPr lang="en-US" sz="11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spcAft>
                          <a:spcPts val="0"/>
                        </a:spcAft>
                      </a:pPr>
                      <a:r>
                        <a:rPr lang="en-US" sz="1200">
                          <a:solidFill>
                            <a:srgbClr val="000000"/>
                          </a:solidFill>
                          <a:latin typeface="Calibri"/>
                          <a:ea typeface="Times New Roman"/>
                        </a:rPr>
                        <a:t> </a:t>
                      </a:r>
                      <a:endParaRPr lang="en-US" sz="11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a:solidFill>
                            <a:srgbClr val="000000"/>
                          </a:solidFill>
                          <a:latin typeface="Calibri"/>
                          <a:ea typeface="Times New Roman"/>
                        </a:rPr>
                        <a:t>1.8%</a:t>
                      </a:r>
                      <a:endParaRPr lang="en-US" sz="11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2215">
                <a:tc>
                  <a:txBody>
                    <a:bodyPr/>
                    <a:lstStyle/>
                    <a:p>
                      <a:pPr algn="r" rtl="1">
                        <a:spcAft>
                          <a:spcPts val="0"/>
                        </a:spcAft>
                      </a:pPr>
                      <a:r>
                        <a:rPr lang="ar-SA" sz="1600" b="1" dirty="0">
                          <a:solidFill>
                            <a:srgbClr val="000000"/>
                          </a:solidFill>
                          <a:latin typeface="Calibri"/>
                          <a:ea typeface="Times New Roman"/>
                          <a:cs typeface="AL-Hotham"/>
                        </a:rPr>
                        <a:t>أسعار الفائدة</a:t>
                      </a:r>
                      <a:endParaRPr lang="en-US" sz="1600" b="1" dirty="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a:solidFill>
                            <a:srgbClr val="000000"/>
                          </a:solidFill>
                          <a:latin typeface="Calibri"/>
                          <a:ea typeface="Times New Roman"/>
                        </a:rPr>
                        <a:t>3.3%</a:t>
                      </a:r>
                      <a:endParaRPr lang="en-US" sz="11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dirty="0">
                          <a:solidFill>
                            <a:srgbClr val="000000"/>
                          </a:solidFill>
                          <a:latin typeface="Calibri"/>
                          <a:ea typeface="Times New Roman"/>
                        </a:rPr>
                        <a:t>7.3%</a:t>
                      </a:r>
                      <a:endParaRPr lang="en-US" sz="1100" dirty="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dirty="0">
                          <a:solidFill>
                            <a:srgbClr val="000000"/>
                          </a:solidFill>
                          <a:latin typeface="Calibri"/>
                          <a:ea typeface="Times New Roman"/>
                        </a:rPr>
                        <a:t>52.6%</a:t>
                      </a:r>
                      <a:endParaRPr lang="en-US" sz="1100" dirty="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a:solidFill>
                            <a:srgbClr val="000000"/>
                          </a:solidFill>
                          <a:latin typeface="Calibri"/>
                          <a:ea typeface="Times New Roman"/>
                        </a:rPr>
                        <a:t>8.5%</a:t>
                      </a:r>
                      <a:endParaRPr lang="en-US" sz="11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a:solidFill>
                            <a:srgbClr val="000000"/>
                          </a:solidFill>
                          <a:latin typeface="Calibri"/>
                          <a:ea typeface="Times New Roman"/>
                        </a:rPr>
                        <a:t>7.3%</a:t>
                      </a:r>
                      <a:endParaRPr lang="en-US" sz="11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spcAft>
                          <a:spcPts val="0"/>
                        </a:spcAft>
                      </a:pPr>
                      <a:r>
                        <a:rPr lang="en-US" sz="1200">
                          <a:solidFill>
                            <a:srgbClr val="000000"/>
                          </a:solidFill>
                          <a:latin typeface="Calibri"/>
                          <a:ea typeface="Times New Roman"/>
                        </a:rPr>
                        <a:t> </a:t>
                      </a:r>
                      <a:endParaRPr lang="en-US" sz="11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a:solidFill>
                            <a:srgbClr val="000000"/>
                          </a:solidFill>
                          <a:latin typeface="Calibri"/>
                          <a:ea typeface="Times New Roman"/>
                        </a:rPr>
                        <a:t>78.9%</a:t>
                      </a:r>
                      <a:endParaRPr lang="en-US" sz="11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914">
                <a:tc>
                  <a:txBody>
                    <a:bodyPr/>
                    <a:lstStyle/>
                    <a:p>
                      <a:pPr algn="r" rtl="1">
                        <a:spcAft>
                          <a:spcPts val="0"/>
                        </a:spcAft>
                      </a:pPr>
                      <a:r>
                        <a:rPr lang="ar-SA" sz="1600" b="1" dirty="0">
                          <a:solidFill>
                            <a:srgbClr val="000000"/>
                          </a:solidFill>
                          <a:latin typeface="Calibri"/>
                          <a:ea typeface="Times New Roman"/>
                          <a:cs typeface="AL-Hotham"/>
                        </a:rPr>
                        <a:t>الائتمان</a:t>
                      </a:r>
                      <a:endParaRPr lang="en-US" sz="1600" b="1" dirty="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spcAft>
                          <a:spcPts val="0"/>
                        </a:spcAft>
                      </a:pPr>
                      <a:r>
                        <a:rPr lang="en-US" sz="1200">
                          <a:solidFill>
                            <a:srgbClr val="000000"/>
                          </a:solidFill>
                          <a:latin typeface="Calibri"/>
                          <a:ea typeface="Times New Roman"/>
                        </a:rPr>
                        <a:t> </a:t>
                      </a:r>
                      <a:endParaRPr lang="en-US" sz="11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spcAft>
                          <a:spcPts val="0"/>
                        </a:spcAft>
                      </a:pPr>
                      <a:r>
                        <a:rPr lang="en-US" sz="1200">
                          <a:solidFill>
                            <a:srgbClr val="000000"/>
                          </a:solidFill>
                          <a:latin typeface="Calibri"/>
                          <a:ea typeface="Times New Roman"/>
                        </a:rPr>
                        <a:t> </a:t>
                      </a:r>
                      <a:endParaRPr lang="en-US" sz="11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dirty="0">
                          <a:solidFill>
                            <a:srgbClr val="000000"/>
                          </a:solidFill>
                          <a:latin typeface="Calibri"/>
                          <a:ea typeface="Times New Roman"/>
                        </a:rPr>
                        <a:t>4.6%</a:t>
                      </a:r>
                      <a:endParaRPr lang="en-US" sz="1100" dirty="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spcAft>
                          <a:spcPts val="0"/>
                        </a:spcAft>
                      </a:pPr>
                      <a:r>
                        <a:rPr lang="en-US" sz="1200">
                          <a:solidFill>
                            <a:srgbClr val="000000"/>
                          </a:solidFill>
                          <a:latin typeface="Calibri"/>
                          <a:ea typeface="Times New Roman"/>
                        </a:rPr>
                        <a:t> </a:t>
                      </a:r>
                      <a:endParaRPr lang="en-US" sz="11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spcAft>
                          <a:spcPts val="0"/>
                        </a:spcAft>
                      </a:pPr>
                      <a:r>
                        <a:rPr lang="en-US" sz="1200">
                          <a:solidFill>
                            <a:srgbClr val="000000"/>
                          </a:solidFill>
                          <a:latin typeface="Calibri"/>
                          <a:ea typeface="Times New Roman"/>
                        </a:rPr>
                        <a:t> </a:t>
                      </a:r>
                      <a:endParaRPr lang="en-US" sz="11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spcAft>
                          <a:spcPts val="0"/>
                        </a:spcAft>
                      </a:pPr>
                      <a:r>
                        <a:rPr lang="en-US" sz="1200">
                          <a:solidFill>
                            <a:srgbClr val="000000"/>
                          </a:solidFill>
                          <a:latin typeface="Calibri"/>
                          <a:ea typeface="Times New Roman"/>
                        </a:rPr>
                        <a:t> </a:t>
                      </a:r>
                      <a:endParaRPr lang="en-US" sz="11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a:solidFill>
                            <a:srgbClr val="000000"/>
                          </a:solidFill>
                          <a:latin typeface="Calibri"/>
                          <a:ea typeface="Times New Roman"/>
                        </a:rPr>
                        <a:t>4.6%</a:t>
                      </a:r>
                      <a:endParaRPr lang="en-US" sz="11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2215">
                <a:tc>
                  <a:txBody>
                    <a:bodyPr/>
                    <a:lstStyle/>
                    <a:p>
                      <a:pPr algn="r" rtl="1">
                        <a:spcAft>
                          <a:spcPts val="0"/>
                        </a:spcAft>
                      </a:pPr>
                      <a:r>
                        <a:rPr lang="ar-SA" sz="1600" b="1" dirty="0">
                          <a:solidFill>
                            <a:srgbClr val="000000"/>
                          </a:solidFill>
                          <a:latin typeface="Calibri"/>
                          <a:ea typeface="Times New Roman"/>
                          <a:cs typeface="AL-Hotham"/>
                        </a:rPr>
                        <a:t>العملات</a:t>
                      </a:r>
                      <a:endParaRPr lang="en-US" sz="1600" b="1" dirty="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a:solidFill>
                            <a:srgbClr val="000000"/>
                          </a:solidFill>
                          <a:latin typeface="Calibri"/>
                          <a:ea typeface="Times New Roman"/>
                        </a:rPr>
                        <a:t>0.0%</a:t>
                      </a:r>
                      <a:endParaRPr lang="en-US" sz="11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a:solidFill>
                            <a:srgbClr val="000000"/>
                          </a:solidFill>
                          <a:latin typeface="Calibri"/>
                          <a:ea typeface="Times New Roman"/>
                        </a:rPr>
                        <a:t>0.0%</a:t>
                      </a:r>
                      <a:endParaRPr lang="en-US" sz="11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dirty="0">
                          <a:solidFill>
                            <a:srgbClr val="000000"/>
                          </a:solidFill>
                          <a:latin typeface="Calibri"/>
                          <a:ea typeface="Times New Roman"/>
                        </a:rPr>
                        <a:t>2.5%</a:t>
                      </a:r>
                      <a:endParaRPr lang="en-US" sz="1100" dirty="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dirty="0">
                          <a:solidFill>
                            <a:srgbClr val="000000"/>
                          </a:solidFill>
                          <a:latin typeface="Calibri"/>
                          <a:ea typeface="Times New Roman"/>
                        </a:rPr>
                        <a:t>3.9%</a:t>
                      </a:r>
                      <a:endParaRPr lang="en-US" sz="1100" dirty="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a:solidFill>
                            <a:srgbClr val="000000"/>
                          </a:solidFill>
                          <a:latin typeface="Calibri"/>
                          <a:ea typeface="Times New Roman"/>
                        </a:rPr>
                        <a:t>1.7%</a:t>
                      </a:r>
                      <a:endParaRPr lang="en-US" sz="11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spcAft>
                          <a:spcPts val="0"/>
                        </a:spcAft>
                      </a:pPr>
                      <a:r>
                        <a:rPr lang="en-US" sz="1200">
                          <a:solidFill>
                            <a:srgbClr val="000000"/>
                          </a:solidFill>
                          <a:latin typeface="Calibri"/>
                          <a:ea typeface="Times New Roman"/>
                        </a:rPr>
                        <a:t> </a:t>
                      </a:r>
                      <a:endParaRPr lang="en-US" sz="11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a:solidFill>
                            <a:srgbClr val="000000"/>
                          </a:solidFill>
                          <a:latin typeface="Calibri"/>
                          <a:ea typeface="Times New Roman"/>
                        </a:rPr>
                        <a:t>8.1%</a:t>
                      </a:r>
                      <a:endParaRPr lang="en-US" sz="11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914">
                <a:tc>
                  <a:txBody>
                    <a:bodyPr/>
                    <a:lstStyle/>
                    <a:p>
                      <a:pPr algn="r" rtl="1">
                        <a:spcAft>
                          <a:spcPts val="0"/>
                        </a:spcAft>
                      </a:pPr>
                      <a:r>
                        <a:rPr lang="ar-SA" sz="1600" b="1" dirty="0">
                          <a:solidFill>
                            <a:srgbClr val="000000"/>
                          </a:solidFill>
                          <a:latin typeface="Calibri"/>
                          <a:ea typeface="Times New Roman"/>
                          <a:cs typeface="AL-Hotham"/>
                        </a:rPr>
                        <a:t>السلع</a:t>
                      </a:r>
                      <a:endParaRPr lang="en-US" sz="1600" b="1" dirty="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spcAft>
                          <a:spcPts val="0"/>
                        </a:spcAft>
                      </a:pPr>
                      <a:r>
                        <a:rPr lang="en-US" sz="1200">
                          <a:solidFill>
                            <a:srgbClr val="000000"/>
                          </a:solidFill>
                          <a:latin typeface="Calibri"/>
                          <a:ea typeface="Times New Roman"/>
                        </a:rPr>
                        <a:t> </a:t>
                      </a:r>
                      <a:endParaRPr lang="en-US" sz="11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spcAft>
                          <a:spcPts val="0"/>
                        </a:spcAft>
                      </a:pPr>
                      <a:r>
                        <a:rPr lang="en-US" sz="1200">
                          <a:solidFill>
                            <a:srgbClr val="000000"/>
                          </a:solidFill>
                          <a:latin typeface="Calibri"/>
                          <a:ea typeface="Times New Roman"/>
                        </a:rPr>
                        <a:t> </a:t>
                      </a:r>
                      <a:endParaRPr lang="en-US" sz="11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spcAft>
                          <a:spcPts val="0"/>
                        </a:spcAft>
                      </a:pPr>
                      <a:r>
                        <a:rPr lang="en-US" sz="1200">
                          <a:solidFill>
                            <a:srgbClr val="000000"/>
                          </a:solidFill>
                          <a:latin typeface="Calibri"/>
                          <a:ea typeface="Times New Roman"/>
                        </a:rPr>
                        <a:t> </a:t>
                      </a:r>
                      <a:endParaRPr lang="en-US" sz="11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dirty="0">
                          <a:solidFill>
                            <a:srgbClr val="000000"/>
                          </a:solidFill>
                          <a:latin typeface="Calibri"/>
                          <a:ea typeface="Times New Roman"/>
                        </a:rPr>
                        <a:t>0.2%</a:t>
                      </a:r>
                      <a:endParaRPr lang="en-US" sz="1100" dirty="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a:solidFill>
                            <a:srgbClr val="000000"/>
                          </a:solidFill>
                          <a:latin typeface="Calibri"/>
                          <a:ea typeface="Times New Roman"/>
                        </a:rPr>
                        <a:t>0.1%</a:t>
                      </a:r>
                      <a:endParaRPr lang="en-US" sz="11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a:solidFill>
                            <a:srgbClr val="000000"/>
                          </a:solidFill>
                          <a:latin typeface="Calibri"/>
                          <a:ea typeface="Times New Roman"/>
                        </a:rPr>
                        <a:t>0.4%</a:t>
                      </a:r>
                      <a:endParaRPr lang="en-US" sz="11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a:solidFill>
                            <a:srgbClr val="000000"/>
                          </a:solidFill>
                          <a:latin typeface="Calibri"/>
                          <a:ea typeface="Times New Roman"/>
                        </a:rPr>
                        <a:t>0.8%</a:t>
                      </a:r>
                      <a:endParaRPr lang="en-US" sz="11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914">
                <a:tc>
                  <a:txBody>
                    <a:bodyPr/>
                    <a:lstStyle/>
                    <a:p>
                      <a:pPr algn="r" rtl="1">
                        <a:spcAft>
                          <a:spcPts val="0"/>
                        </a:spcAft>
                      </a:pPr>
                      <a:r>
                        <a:rPr lang="ar-SA" sz="1600" b="1" dirty="0">
                          <a:solidFill>
                            <a:srgbClr val="000000"/>
                          </a:solidFill>
                          <a:latin typeface="Calibri"/>
                          <a:ea typeface="Times New Roman"/>
                          <a:cs typeface="AL-Hotham"/>
                        </a:rPr>
                        <a:t>أخرى</a:t>
                      </a:r>
                      <a:endParaRPr lang="en-US" sz="1600" b="1" dirty="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spcAft>
                          <a:spcPts val="0"/>
                        </a:spcAft>
                      </a:pPr>
                      <a:r>
                        <a:rPr lang="en-US" sz="1200">
                          <a:solidFill>
                            <a:srgbClr val="000000"/>
                          </a:solidFill>
                          <a:latin typeface="Calibri"/>
                          <a:ea typeface="Times New Roman"/>
                        </a:rPr>
                        <a:t> </a:t>
                      </a:r>
                      <a:endParaRPr lang="en-US" sz="11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spcAft>
                          <a:spcPts val="0"/>
                        </a:spcAft>
                      </a:pPr>
                      <a:r>
                        <a:rPr lang="en-US" sz="1200">
                          <a:solidFill>
                            <a:srgbClr val="000000"/>
                          </a:solidFill>
                          <a:latin typeface="Calibri"/>
                          <a:ea typeface="Times New Roman"/>
                        </a:rPr>
                        <a:t> </a:t>
                      </a:r>
                      <a:endParaRPr lang="en-US" sz="11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spcAft>
                          <a:spcPts val="0"/>
                        </a:spcAft>
                      </a:pPr>
                      <a:r>
                        <a:rPr lang="en-US" sz="1200">
                          <a:solidFill>
                            <a:srgbClr val="000000"/>
                          </a:solidFill>
                          <a:latin typeface="Calibri"/>
                          <a:ea typeface="Times New Roman"/>
                        </a:rPr>
                        <a:t> </a:t>
                      </a:r>
                      <a:endParaRPr lang="en-US" sz="11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spcAft>
                          <a:spcPts val="0"/>
                        </a:spcAft>
                      </a:pPr>
                      <a:r>
                        <a:rPr lang="en-US" sz="1200" dirty="0">
                          <a:solidFill>
                            <a:srgbClr val="000000"/>
                          </a:solidFill>
                          <a:latin typeface="Calibri"/>
                          <a:ea typeface="Times New Roman"/>
                        </a:rPr>
                        <a:t> </a:t>
                      </a:r>
                      <a:endParaRPr lang="en-US" sz="1100" dirty="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spcAft>
                          <a:spcPts val="0"/>
                        </a:spcAft>
                      </a:pPr>
                      <a:r>
                        <a:rPr lang="en-US" sz="1200" dirty="0">
                          <a:solidFill>
                            <a:srgbClr val="000000"/>
                          </a:solidFill>
                          <a:latin typeface="Calibri"/>
                          <a:ea typeface="Times New Roman"/>
                        </a:rPr>
                        <a:t> </a:t>
                      </a:r>
                      <a:endParaRPr lang="en-US" sz="1100" dirty="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a:solidFill>
                            <a:srgbClr val="000000"/>
                          </a:solidFill>
                          <a:latin typeface="Calibri"/>
                          <a:ea typeface="Times New Roman"/>
                        </a:rPr>
                        <a:t>5.8%</a:t>
                      </a:r>
                      <a:endParaRPr lang="en-US" sz="11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a:solidFill>
                            <a:srgbClr val="000000"/>
                          </a:solidFill>
                          <a:latin typeface="Calibri"/>
                          <a:ea typeface="Times New Roman"/>
                        </a:rPr>
                        <a:t>5.8%</a:t>
                      </a:r>
                      <a:endParaRPr lang="en-US" sz="11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2215">
                <a:tc>
                  <a:txBody>
                    <a:bodyPr/>
                    <a:lstStyle/>
                    <a:p>
                      <a:pPr algn="r" rtl="1">
                        <a:spcAft>
                          <a:spcPts val="0"/>
                        </a:spcAft>
                      </a:pPr>
                      <a:r>
                        <a:rPr lang="ar-SA" sz="1600" b="1" dirty="0">
                          <a:solidFill>
                            <a:srgbClr val="000000"/>
                          </a:solidFill>
                          <a:latin typeface="Calibri"/>
                          <a:ea typeface="Times New Roman"/>
                          <a:cs typeface="AL-Hotham"/>
                        </a:rPr>
                        <a:t>المجموع</a:t>
                      </a:r>
                      <a:endParaRPr lang="en-US" sz="1600" b="1" dirty="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a:solidFill>
                            <a:srgbClr val="000000"/>
                          </a:solidFill>
                          <a:latin typeface="Calibri"/>
                          <a:ea typeface="Times New Roman"/>
                        </a:rPr>
                        <a:t>3.4%</a:t>
                      </a:r>
                      <a:endParaRPr lang="en-US" sz="11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a:solidFill>
                            <a:srgbClr val="000000"/>
                          </a:solidFill>
                          <a:latin typeface="Calibri"/>
                          <a:ea typeface="Times New Roman"/>
                        </a:rPr>
                        <a:t>8.0%</a:t>
                      </a:r>
                      <a:endParaRPr lang="en-US" sz="11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a:solidFill>
                            <a:srgbClr val="000000"/>
                          </a:solidFill>
                          <a:latin typeface="Calibri"/>
                          <a:ea typeface="Times New Roman"/>
                        </a:rPr>
                        <a:t>59.7%</a:t>
                      </a:r>
                      <a:endParaRPr lang="en-US" sz="11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a:solidFill>
                            <a:srgbClr val="000000"/>
                          </a:solidFill>
                          <a:latin typeface="Calibri"/>
                          <a:ea typeface="Times New Roman"/>
                        </a:rPr>
                        <a:t>12.9%</a:t>
                      </a:r>
                      <a:endParaRPr lang="en-US" sz="11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dirty="0">
                          <a:solidFill>
                            <a:srgbClr val="000000"/>
                          </a:solidFill>
                          <a:latin typeface="Calibri"/>
                          <a:ea typeface="Times New Roman"/>
                        </a:rPr>
                        <a:t>9.8%</a:t>
                      </a:r>
                      <a:endParaRPr lang="en-US" sz="1100" dirty="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dirty="0">
                          <a:solidFill>
                            <a:srgbClr val="000000"/>
                          </a:solidFill>
                          <a:latin typeface="Calibri"/>
                          <a:ea typeface="Times New Roman"/>
                        </a:rPr>
                        <a:t>6.2%</a:t>
                      </a:r>
                      <a:endParaRPr lang="en-US" sz="1100" dirty="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a:solidFill>
                            <a:srgbClr val="000000"/>
                          </a:solidFill>
                          <a:latin typeface="Calibri"/>
                          <a:ea typeface="Times New Roman"/>
                        </a:rPr>
                        <a:t>100.0%</a:t>
                      </a:r>
                      <a:endParaRPr lang="en-US" sz="11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914">
                <a:tc>
                  <a:txBody>
                    <a:bodyPr/>
                    <a:lstStyle/>
                    <a:p>
                      <a:pPr algn="r" rtl="1">
                        <a:spcAft>
                          <a:spcPts val="0"/>
                        </a:spcAft>
                      </a:pPr>
                      <a:r>
                        <a:rPr lang="ar-SA" sz="1600" b="1" dirty="0">
                          <a:solidFill>
                            <a:srgbClr val="000000"/>
                          </a:solidFill>
                          <a:latin typeface="Calibri"/>
                          <a:ea typeface="Times New Roman"/>
                          <a:cs typeface="AL-Hotham"/>
                        </a:rPr>
                        <a:t>الإجمالي</a:t>
                      </a:r>
                      <a:endParaRPr lang="en-US" sz="1600" b="1" dirty="0">
                        <a:latin typeface="Times New Roman"/>
                        <a:ea typeface="Times New Roman"/>
                      </a:endParaRPr>
                    </a:p>
                  </a:txBody>
                  <a:tcPr marL="65725" marR="657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spcAft>
                          <a:spcPts val="0"/>
                        </a:spcAft>
                      </a:pPr>
                      <a:r>
                        <a:rPr lang="en-US" sz="1200">
                          <a:solidFill>
                            <a:srgbClr val="000000"/>
                          </a:solidFill>
                          <a:latin typeface="Calibri"/>
                          <a:ea typeface="Times New Roman"/>
                        </a:rPr>
                        <a:t> </a:t>
                      </a:r>
                      <a:endParaRPr lang="en-US" sz="11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200">
                          <a:solidFill>
                            <a:srgbClr val="000000"/>
                          </a:solidFill>
                          <a:latin typeface="Calibri"/>
                          <a:ea typeface="Times New Roman"/>
                        </a:rPr>
                        <a:t>11.4%</a:t>
                      </a:r>
                      <a:endParaRPr lang="en-US" sz="11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a:txBody>
                    <a:bodyPr/>
                    <a:lstStyle/>
                    <a:p>
                      <a:pPr algn="just" rtl="0">
                        <a:spcAft>
                          <a:spcPts val="0"/>
                        </a:spcAft>
                      </a:pPr>
                      <a:r>
                        <a:rPr lang="en-US" sz="1200">
                          <a:solidFill>
                            <a:srgbClr val="000000"/>
                          </a:solidFill>
                          <a:latin typeface="Calibri"/>
                          <a:ea typeface="Times New Roman"/>
                        </a:rPr>
                        <a:t> </a:t>
                      </a:r>
                      <a:endParaRPr lang="en-US" sz="1100">
                        <a:latin typeface="Times New Roman"/>
                        <a:ea typeface="Times New Roman"/>
                      </a:endParaRPr>
                    </a:p>
                  </a:txBody>
                  <a:tcPr marL="68580" marR="68580" marT="0" marB="0" anchor="b">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spcAft>
                          <a:spcPts val="0"/>
                        </a:spcAft>
                      </a:pPr>
                      <a:r>
                        <a:rPr lang="en-US" sz="1200">
                          <a:solidFill>
                            <a:srgbClr val="000000"/>
                          </a:solidFill>
                          <a:latin typeface="Calibri"/>
                          <a:ea typeface="Times New Roman"/>
                        </a:rPr>
                        <a:t> </a:t>
                      </a:r>
                      <a:endParaRPr lang="en-US" sz="11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a:txBody>
                    <a:bodyPr/>
                    <a:lstStyle/>
                    <a:p>
                      <a:pPr algn="just" rtl="0">
                        <a:spcAft>
                          <a:spcPts val="0"/>
                        </a:spcAft>
                      </a:pPr>
                      <a:r>
                        <a:rPr lang="en-US" sz="1200">
                          <a:solidFill>
                            <a:srgbClr val="000000"/>
                          </a:solidFill>
                          <a:latin typeface="Calibri"/>
                          <a:ea typeface="Times New Roman"/>
                        </a:rPr>
                        <a:t> </a:t>
                      </a:r>
                      <a:endParaRPr lang="en-US" sz="1100">
                        <a:latin typeface="Times New Roman"/>
                        <a:ea typeface="Times New Roman"/>
                      </a:endParaRPr>
                    </a:p>
                  </a:txBody>
                  <a:tcPr marL="68580" marR="68580" marT="0" marB="0" anchor="b">
                    <a:lnT w="12700" cap="flat" cmpd="sng" algn="ctr">
                      <a:solidFill>
                        <a:srgbClr val="000000"/>
                      </a:solidFill>
                      <a:prstDash val="solid"/>
                      <a:round/>
                      <a:headEnd type="none" w="med" len="med"/>
                      <a:tailEnd type="none" w="med" len="med"/>
                    </a:lnT>
                  </a:tcPr>
                </a:tc>
                <a:tc>
                  <a:txBody>
                    <a:bodyPr/>
                    <a:lstStyle/>
                    <a:p>
                      <a:pPr algn="r" rtl="0">
                        <a:spcAft>
                          <a:spcPts val="0"/>
                        </a:spcAft>
                      </a:pPr>
                      <a:r>
                        <a:rPr lang="en-US" sz="1200" dirty="0">
                          <a:solidFill>
                            <a:srgbClr val="000000"/>
                          </a:solidFill>
                          <a:latin typeface="Calibri"/>
                          <a:ea typeface="Times New Roman"/>
                        </a:rPr>
                        <a:t>88.6%</a:t>
                      </a:r>
                      <a:endParaRPr lang="en-US" sz="1100" dirty="0">
                        <a:latin typeface="Times New Roman"/>
                        <a:ea typeface="Times New Roman"/>
                      </a:endParaRPr>
                    </a:p>
                  </a:txBody>
                  <a:tcPr marL="68580" marR="68580" marT="0" marB="0" anchor="b">
                    <a:lnT w="12700" cap="flat" cmpd="sng" algn="ctr">
                      <a:solidFill>
                        <a:srgbClr val="000000"/>
                      </a:solidFill>
                      <a:prstDash val="solid"/>
                      <a:round/>
                      <a:headEnd type="none" w="med" len="med"/>
                      <a:tailEnd type="none" w="med" len="med"/>
                    </a:lnT>
                  </a:tcPr>
                </a:tc>
                <a:tc>
                  <a:txBody>
                    <a:bodyPr/>
                    <a:lstStyle/>
                    <a:p>
                      <a:pPr algn="r" rtl="0">
                        <a:spcAft>
                          <a:spcPts val="0"/>
                        </a:spcAft>
                      </a:pPr>
                      <a:r>
                        <a:rPr lang="en-US" sz="1200" dirty="0">
                          <a:solidFill>
                            <a:srgbClr val="000000"/>
                          </a:solidFill>
                          <a:latin typeface="Calibri"/>
                          <a:ea typeface="Times New Roman"/>
                        </a:rPr>
                        <a:t>100.0%</a:t>
                      </a:r>
                      <a:endParaRPr lang="en-US" sz="1100" dirty="0">
                        <a:latin typeface="Times New Roman"/>
                        <a:ea typeface="Times New Roman"/>
                      </a:endParaRPr>
                    </a:p>
                  </a:txBody>
                  <a:tcPr marL="68580" marR="68580" marT="0" marB="0" anchor="b">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4934" name="Rectangle 3"/>
          <p:cNvSpPr>
            <a:spLocks noChangeArrowheads="1"/>
          </p:cNvSpPr>
          <p:nvPr/>
        </p:nvSpPr>
        <p:spPr bwMode="auto">
          <a:xfrm>
            <a:off x="1143000" y="1992313"/>
            <a:ext cx="69469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algn="justLow"/>
            <a:r>
              <a:rPr lang="ar-SA" altLang="ar-SA">
                <a:latin typeface="AL-Hotham"/>
                <a:cs typeface="Times New Roman" panose="02020603050405020304" pitchFamily="18" charset="0"/>
              </a:rPr>
              <a:t>حسب نوع العقد ونوع الأصول المبنية عليها هذه العقود في نهاية شهر يونيو من عام 2010م.</a:t>
            </a:r>
            <a:endParaRPr lang="ar-SA" altLang="ar-SA"/>
          </a:p>
        </p:txBody>
      </p:sp>
      <p:sp>
        <p:nvSpPr>
          <p:cNvPr id="34935"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ar-SA" altLang="ar-SA" smtClean="0">
                <a:solidFill>
                  <a:schemeClr val="tx2"/>
                </a:solidFill>
              </a:rPr>
              <a:t>الهندسة المالية - مال 422</a:t>
            </a:r>
            <a:endParaRPr lang="en-US" altLang="ar-SA" smtClean="0">
              <a:solidFill>
                <a:schemeClr val="tx2"/>
              </a:solidFill>
            </a:endParaRPr>
          </a:p>
        </p:txBody>
      </p:sp>
      <p:sp>
        <p:nvSpPr>
          <p:cNvPr id="34936"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4CA23D2-6CC3-49B1-8103-7F4BEA558A70}" type="slidenum">
              <a:rPr lang="en-US" altLang="ar-SA">
                <a:solidFill>
                  <a:schemeClr val="tx2"/>
                </a:solidFill>
              </a:rPr>
              <a:pPr eaLnBrk="1" hangingPunct="1"/>
              <a:t>27</a:t>
            </a:fld>
            <a:endParaRPr lang="en-US" altLang="ar-SA">
              <a:solidFill>
                <a:schemeClr val="tx2"/>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ar-SA" altLang="ar-SA" smtClean="0"/>
              <a:t>ملاحظات على نمو وهيكل سوق المشتقات</a:t>
            </a:r>
          </a:p>
        </p:txBody>
      </p:sp>
      <p:sp>
        <p:nvSpPr>
          <p:cNvPr id="35843" name="Content Placeholder 2"/>
          <p:cNvSpPr>
            <a:spLocks noGrp="1"/>
          </p:cNvSpPr>
          <p:nvPr>
            <p:ph idx="1"/>
          </p:nvPr>
        </p:nvSpPr>
        <p:spPr/>
        <p:txBody>
          <a:bodyPr/>
          <a:lstStyle/>
          <a:p>
            <a:pPr eaLnBrk="1" hangingPunct="1"/>
            <a:r>
              <a:rPr lang="ar-SA" altLang="ar-SA" smtClean="0">
                <a:solidFill>
                  <a:schemeClr val="tx1"/>
                </a:solidFill>
              </a:rPr>
              <a:t>تضاعف حجم السوق بمقدار سبع مرات، من (94) ترليون دولار أمريكي في عام 1998م إلى (660) ترليون دولار أمريكي في نهاية عام 2009م. </a:t>
            </a:r>
          </a:p>
          <a:p>
            <a:pPr eaLnBrk="1" hangingPunct="1"/>
            <a:r>
              <a:rPr lang="ar-SA" altLang="ar-SA" smtClean="0">
                <a:solidFill>
                  <a:schemeClr val="tx1"/>
                </a:solidFill>
              </a:rPr>
              <a:t>تتركز عقود المستقبليات في السوق المنظمة، على خلاف عقود المبادلات التي تتم في السوق غير المنظمة (الموازية)، في حين يتم إنشاء الخيارات وبنسبة متقاربة في السوقين.</a:t>
            </a:r>
            <a:endParaRPr lang="en-US" altLang="ar-SA" smtClean="0">
              <a:solidFill>
                <a:schemeClr val="tx1"/>
              </a:solidFill>
            </a:endParaRPr>
          </a:p>
          <a:p>
            <a:pPr eaLnBrk="1" hangingPunct="1"/>
            <a:r>
              <a:rPr lang="ar-SA" altLang="ar-SA" smtClean="0">
                <a:solidFill>
                  <a:schemeClr val="tx1"/>
                </a:solidFill>
              </a:rPr>
              <a:t>أغلب عقود المشتقات تتم في السوق الموازية (88%).</a:t>
            </a:r>
            <a:endParaRPr lang="en-US" altLang="ar-SA" smtClean="0">
              <a:solidFill>
                <a:schemeClr val="tx1"/>
              </a:solidFill>
            </a:endParaRPr>
          </a:p>
          <a:p>
            <a:pPr eaLnBrk="1" hangingPunct="1"/>
            <a:r>
              <a:rPr lang="ar-SA" altLang="ar-SA" smtClean="0">
                <a:solidFill>
                  <a:schemeClr val="tx1"/>
                </a:solidFill>
              </a:rPr>
              <a:t>أغلب عقود المشتقات مبادلات (59%).</a:t>
            </a:r>
          </a:p>
        </p:txBody>
      </p:sp>
      <p:sp>
        <p:nvSpPr>
          <p:cNvPr id="35844"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ar-SA" altLang="ar-SA" smtClean="0">
                <a:solidFill>
                  <a:schemeClr val="tx2"/>
                </a:solidFill>
              </a:rPr>
              <a:t>الهندسة المالية - مال 422</a:t>
            </a:r>
            <a:endParaRPr lang="en-US" altLang="ar-SA" smtClean="0">
              <a:solidFill>
                <a:schemeClr val="tx2"/>
              </a:solidFill>
            </a:endParaRPr>
          </a:p>
        </p:txBody>
      </p:sp>
      <p:sp>
        <p:nvSpPr>
          <p:cNvPr id="35845"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ADF7410-6F13-494E-B20A-ADEA1056FF59}" type="slidenum">
              <a:rPr lang="en-US" altLang="ar-SA">
                <a:solidFill>
                  <a:schemeClr val="tx2"/>
                </a:solidFill>
              </a:rPr>
              <a:pPr eaLnBrk="1" hangingPunct="1"/>
              <a:t>28</a:t>
            </a:fld>
            <a:endParaRPr lang="en-US" altLang="ar-SA">
              <a:solidFill>
                <a:schemeClr val="tx2"/>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ar-SA" altLang="ar-SA" smtClean="0"/>
              <a:t>ملاحظات على نمو وهيكل سوق المشتقات</a:t>
            </a:r>
          </a:p>
        </p:txBody>
      </p:sp>
      <p:sp>
        <p:nvSpPr>
          <p:cNvPr id="36867" name="Content Placeholder 2"/>
          <p:cNvSpPr>
            <a:spLocks noGrp="1"/>
          </p:cNvSpPr>
          <p:nvPr>
            <p:ph idx="1"/>
          </p:nvPr>
        </p:nvSpPr>
        <p:spPr/>
        <p:txBody>
          <a:bodyPr/>
          <a:lstStyle/>
          <a:p>
            <a:pPr eaLnBrk="1" hangingPunct="1"/>
            <a:r>
              <a:rPr lang="ar-SA" altLang="ar-SA" smtClean="0">
                <a:solidFill>
                  <a:schemeClr val="tx1"/>
                </a:solidFill>
              </a:rPr>
              <a:t>الأصول المبنية عليها معظم عقود المشتقات هي أسعار الفائدة (79%)، وهي نتيجة طبيعية كون الأصول التي تبنى عليها غالب عقود المبادلات هي أسعار الفائدة،  وتلي أسعار الفائدة العقود على العملات بنسبة 8%.</a:t>
            </a:r>
            <a:endParaRPr lang="en-US" altLang="ar-SA" smtClean="0">
              <a:solidFill>
                <a:schemeClr val="tx1"/>
              </a:solidFill>
            </a:endParaRPr>
          </a:p>
          <a:p>
            <a:pPr eaLnBrk="1" hangingPunct="1"/>
            <a:r>
              <a:rPr lang="ar-SA" altLang="ar-SA" smtClean="0">
                <a:solidFill>
                  <a:schemeClr val="tx1"/>
                </a:solidFill>
              </a:rPr>
              <a:t>عقود الخيارات في السوق المنظمة هي الغالبة على عقود المستقبليات (70% خيارات في مقابل 30% مستقبليات).</a:t>
            </a:r>
            <a:endParaRPr lang="en-US" altLang="ar-SA" smtClean="0">
              <a:solidFill>
                <a:schemeClr val="tx1"/>
              </a:solidFill>
            </a:endParaRPr>
          </a:p>
          <a:p>
            <a:pPr eaLnBrk="1" hangingPunct="1"/>
            <a:r>
              <a:rPr lang="ar-SA" altLang="ar-SA" smtClean="0">
                <a:solidFill>
                  <a:schemeClr val="tx1"/>
                </a:solidFill>
              </a:rPr>
              <a:t>عقود المبادلات في السوق الموازية هي الغالبة على العقود الأخرى (67% مبادلات في مقابل 33% للعقود الأخرى).</a:t>
            </a:r>
          </a:p>
        </p:txBody>
      </p:sp>
      <p:sp>
        <p:nvSpPr>
          <p:cNvPr id="36868"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ar-SA" altLang="ar-SA" smtClean="0">
                <a:solidFill>
                  <a:schemeClr val="tx2"/>
                </a:solidFill>
              </a:rPr>
              <a:t>الهندسة المالية - مال 422</a:t>
            </a:r>
            <a:endParaRPr lang="en-US" altLang="ar-SA" smtClean="0">
              <a:solidFill>
                <a:schemeClr val="tx2"/>
              </a:solidFill>
            </a:endParaRPr>
          </a:p>
        </p:txBody>
      </p:sp>
      <p:sp>
        <p:nvSpPr>
          <p:cNvPr id="36869"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ECB7396-C7C9-41C2-82C4-0FB311AD60AC}" type="slidenum">
              <a:rPr lang="en-US" altLang="ar-SA">
                <a:solidFill>
                  <a:schemeClr val="tx2"/>
                </a:solidFill>
              </a:rPr>
              <a:pPr eaLnBrk="1" hangingPunct="1"/>
              <a:t>29</a:t>
            </a:fld>
            <a:endParaRPr lang="en-US" altLang="ar-SA">
              <a:solidFill>
                <a:schemeClr val="tx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ar-SA" altLang="ar-SA" sz="4000" smtClean="0"/>
              <a:t>المحتويات</a:t>
            </a:r>
            <a:endParaRPr lang="en-US" altLang="ar-SA" sz="2400" smtClean="0">
              <a:solidFill>
                <a:schemeClr val="accent1"/>
              </a:solidFill>
            </a:endParaRPr>
          </a:p>
        </p:txBody>
      </p:sp>
      <p:sp>
        <p:nvSpPr>
          <p:cNvPr id="10243" name="Line 11"/>
          <p:cNvSpPr>
            <a:spLocks noChangeShapeType="1"/>
          </p:cNvSpPr>
          <p:nvPr/>
        </p:nvSpPr>
        <p:spPr bwMode="auto">
          <a:xfrm>
            <a:off x="1676400" y="2709863"/>
            <a:ext cx="4800600" cy="0"/>
          </a:xfrm>
          <a:prstGeom prst="line">
            <a:avLst/>
          </a:prstGeom>
          <a:noFill/>
          <a:ln w="25400">
            <a:solidFill>
              <a:srgbClr val="C0C0C0"/>
            </a:solidFill>
            <a:prstDash val="sysDot"/>
            <a:round/>
            <a:headEnd/>
            <a:tailEnd type="oval" w="med" len="med"/>
          </a:ln>
          <a:extLst>
            <a:ext uri="{909E8E84-426E-40DD-AFC4-6F175D3DCCD1}">
              <a14:hiddenFill xmlns:a14="http://schemas.microsoft.com/office/drawing/2010/main">
                <a:noFill/>
              </a14:hiddenFill>
            </a:ext>
          </a:extLst>
        </p:spPr>
        <p:txBody>
          <a:bodyPr wrap="none" anchor="ctr"/>
          <a:lstStyle/>
          <a:p>
            <a:endParaRPr lang="ar-SA"/>
          </a:p>
        </p:txBody>
      </p:sp>
      <p:sp>
        <p:nvSpPr>
          <p:cNvPr id="10244" name="Text Box 12"/>
          <p:cNvSpPr txBox="1">
            <a:spLocks noChangeArrowheads="1"/>
          </p:cNvSpPr>
          <p:nvPr/>
        </p:nvSpPr>
        <p:spPr bwMode="auto">
          <a:xfrm>
            <a:off x="1905000" y="2176463"/>
            <a:ext cx="449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algn="ctr"/>
            <a:r>
              <a:rPr lang="ar-SA" altLang="ar-SA" sz="2400"/>
              <a:t>مفهوم الهندسة المالية</a:t>
            </a:r>
            <a:endParaRPr lang="en-US" altLang="ar-SA" sz="2400"/>
          </a:p>
        </p:txBody>
      </p:sp>
      <p:sp>
        <p:nvSpPr>
          <p:cNvPr id="10245" name="Line 14"/>
          <p:cNvSpPr>
            <a:spLocks noChangeShapeType="1"/>
          </p:cNvSpPr>
          <p:nvPr/>
        </p:nvSpPr>
        <p:spPr bwMode="auto">
          <a:xfrm>
            <a:off x="1676400" y="3429000"/>
            <a:ext cx="4800600" cy="0"/>
          </a:xfrm>
          <a:prstGeom prst="line">
            <a:avLst/>
          </a:prstGeom>
          <a:noFill/>
          <a:ln w="25400">
            <a:solidFill>
              <a:srgbClr val="C0C0C0"/>
            </a:solidFill>
            <a:prstDash val="sysDot"/>
            <a:round/>
            <a:headEnd/>
            <a:tailEnd type="oval" w="med" len="med"/>
          </a:ln>
          <a:extLst>
            <a:ext uri="{909E8E84-426E-40DD-AFC4-6F175D3DCCD1}">
              <a14:hiddenFill xmlns:a14="http://schemas.microsoft.com/office/drawing/2010/main">
                <a:noFill/>
              </a14:hiddenFill>
            </a:ext>
          </a:extLst>
        </p:spPr>
        <p:txBody>
          <a:bodyPr wrap="none" anchor="ctr"/>
          <a:lstStyle/>
          <a:p>
            <a:endParaRPr lang="ar-SA"/>
          </a:p>
        </p:txBody>
      </p:sp>
      <p:sp>
        <p:nvSpPr>
          <p:cNvPr id="10246" name="Text Box 15"/>
          <p:cNvSpPr txBox="1">
            <a:spLocks noChangeArrowheads="1"/>
          </p:cNvSpPr>
          <p:nvPr/>
        </p:nvSpPr>
        <p:spPr bwMode="auto">
          <a:xfrm>
            <a:off x="1905000" y="2895600"/>
            <a:ext cx="449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algn="ctr"/>
            <a:r>
              <a:rPr lang="ar-SA" altLang="ar-SA" sz="2400"/>
              <a:t>أسباب الابتكار المالي</a:t>
            </a:r>
            <a:endParaRPr lang="en-US" altLang="ar-SA" sz="2400"/>
          </a:p>
        </p:txBody>
      </p:sp>
      <p:grpSp>
        <p:nvGrpSpPr>
          <p:cNvPr id="10247" name="Group 21"/>
          <p:cNvGrpSpPr>
            <a:grpSpLocks/>
          </p:cNvGrpSpPr>
          <p:nvPr/>
        </p:nvGrpSpPr>
        <p:grpSpPr bwMode="auto">
          <a:xfrm>
            <a:off x="6324600" y="4191000"/>
            <a:ext cx="762000" cy="665163"/>
            <a:chOff x="3174" y="2656"/>
            <a:chExt cx="1549" cy="1351"/>
          </a:xfrm>
        </p:grpSpPr>
        <p:sp>
          <p:nvSpPr>
            <p:cNvPr id="10278" name="AutoShape 22"/>
            <p:cNvSpPr>
              <a:spLocks noChangeArrowheads="1"/>
            </p:cNvSpPr>
            <p:nvPr/>
          </p:nvSpPr>
          <p:spPr bwMode="gray">
            <a:xfrm>
              <a:off x="3187" y="2679"/>
              <a:ext cx="1536" cy="1328"/>
            </a:xfrm>
            <a:prstGeom prst="hexagon">
              <a:avLst>
                <a:gd name="adj" fmla="val 28916"/>
                <a:gd name="vf" fmla="val 115470"/>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ar-SA" altLang="ar-SA"/>
            </a:p>
          </p:txBody>
        </p:sp>
        <p:sp>
          <p:nvSpPr>
            <p:cNvPr id="10279" name="AutoShape 23"/>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ar-SA" altLang="ar-SA"/>
            </a:p>
          </p:txBody>
        </p:sp>
        <p:sp>
          <p:nvSpPr>
            <p:cNvPr id="40984" name="AutoShape 24"/>
            <p:cNvSpPr>
              <a:spLocks noChangeArrowheads="1"/>
            </p:cNvSpPr>
            <p:nvPr/>
          </p:nvSpPr>
          <p:spPr bwMode="gray">
            <a:xfrm>
              <a:off x="3264" y="2737"/>
              <a:ext cx="1349" cy="1167"/>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tx1"/>
              </a:solidFill>
              <a:miter lim="800000"/>
              <a:headEnd/>
              <a:tailEnd/>
            </a:ln>
            <a:effectLst/>
          </p:spPr>
          <p:txBody>
            <a:bodyPr wrap="none" anchor="ctr"/>
            <a:lstStyle/>
            <a:p>
              <a:pPr>
                <a:defRPr/>
              </a:pPr>
              <a:endParaRPr lang="ar-SA">
                <a:latin typeface="Arial" charset="0"/>
              </a:endParaRPr>
            </a:p>
          </p:txBody>
        </p:sp>
      </p:grpSp>
      <p:sp>
        <p:nvSpPr>
          <p:cNvPr id="10248" name="Line 25"/>
          <p:cNvSpPr>
            <a:spLocks noChangeShapeType="1"/>
          </p:cNvSpPr>
          <p:nvPr/>
        </p:nvSpPr>
        <p:spPr bwMode="auto">
          <a:xfrm>
            <a:off x="1676400" y="4114800"/>
            <a:ext cx="4800600" cy="0"/>
          </a:xfrm>
          <a:prstGeom prst="line">
            <a:avLst/>
          </a:prstGeom>
          <a:noFill/>
          <a:ln w="25400">
            <a:solidFill>
              <a:srgbClr val="C0C0C0"/>
            </a:solidFill>
            <a:prstDash val="sysDot"/>
            <a:round/>
            <a:headEnd/>
            <a:tailEnd type="oval" w="med" len="med"/>
          </a:ln>
          <a:extLst>
            <a:ext uri="{909E8E84-426E-40DD-AFC4-6F175D3DCCD1}">
              <a14:hiddenFill xmlns:a14="http://schemas.microsoft.com/office/drawing/2010/main">
                <a:noFill/>
              </a14:hiddenFill>
            </a:ext>
          </a:extLst>
        </p:spPr>
        <p:txBody>
          <a:bodyPr wrap="none" anchor="ctr"/>
          <a:lstStyle/>
          <a:p>
            <a:endParaRPr lang="ar-SA"/>
          </a:p>
        </p:txBody>
      </p:sp>
      <p:sp>
        <p:nvSpPr>
          <p:cNvPr id="10249" name="Text Box 26"/>
          <p:cNvSpPr txBox="1">
            <a:spLocks noChangeArrowheads="1"/>
          </p:cNvSpPr>
          <p:nvPr/>
        </p:nvSpPr>
        <p:spPr bwMode="auto">
          <a:xfrm>
            <a:off x="1905000" y="3581400"/>
            <a:ext cx="4495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algn="ctr"/>
            <a:r>
              <a:rPr lang="ar-SA" altLang="ar-SA" sz="2400"/>
              <a:t>الآثار الاقتصادية للابتكار المالي</a:t>
            </a:r>
          </a:p>
        </p:txBody>
      </p:sp>
      <p:sp>
        <p:nvSpPr>
          <p:cNvPr id="10250" name="Line 28"/>
          <p:cNvSpPr>
            <a:spLocks noChangeShapeType="1"/>
          </p:cNvSpPr>
          <p:nvPr/>
        </p:nvSpPr>
        <p:spPr bwMode="auto">
          <a:xfrm>
            <a:off x="1676400" y="4800600"/>
            <a:ext cx="4800600" cy="0"/>
          </a:xfrm>
          <a:prstGeom prst="line">
            <a:avLst/>
          </a:prstGeom>
          <a:noFill/>
          <a:ln w="25400">
            <a:solidFill>
              <a:srgbClr val="C0C0C0"/>
            </a:solidFill>
            <a:prstDash val="sysDot"/>
            <a:round/>
            <a:headEnd/>
            <a:tailEnd type="oval" w="med" len="med"/>
          </a:ln>
          <a:extLst>
            <a:ext uri="{909E8E84-426E-40DD-AFC4-6F175D3DCCD1}">
              <a14:hiddenFill xmlns:a14="http://schemas.microsoft.com/office/drawing/2010/main">
                <a:noFill/>
              </a14:hiddenFill>
            </a:ext>
          </a:extLst>
        </p:spPr>
        <p:txBody>
          <a:bodyPr wrap="none" anchor="ctr"/>
          <a:lstStyle/>
          <a:p>
            <a:endParaRPr lang="ar-SA"/>
          </a:p>
        </p:txBody>
      </p:sp>
      <p:sp>
        <p:nvSpPr>
          <p:cNvPr id="10251" name="Text Box 29"/>
          <p:cNvSpPr txBox="1">
            <a:spLocks noChangeArrowheads="1"/>
          </p:cNvSpPr>
          <p:nvPr/>
        </p:nvSpPr>
        <p:spPr bwMode="auto">
          <a:xfrm>
            <a:off x="1905000" y="4267200"/>
            <a:ext cx="449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algn="ctr"/>
            <a:r>
              <a:rPr lang="ar-SA" altLang="ar-SA" sz="2400"/>
              <a:t>الهندسة المالية الإسلامية</a:t>
            </a:r>
            <a:endParaRPr lang="en-US" altLang="ar-SA" sz="2400"/>
          </a:p>
        </p:txBody>
      </p:sp>
      <p:sp>
        <p:nvSpPr>
          <p:cNvPr id="10252" name="Text Box 30"/>
          <p:cNvSpPr txBox="1">
            <a:spLocks noChangeArrowheads="1"/>
          </p:cNvSpPr>
          <p:nvPr/>
        </p:nvSpPr>
        <p:spPr bwMode="gray">
          <a:xfrm>
            <a:off x="6521450" y="4289425"/>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ar-SA" sz="2400" b="1">
                <a:solidFill>
                  <a:schemeClr val="bg1"/>
                </a:solidFill>
              </a:rPr>
              <a:t>4</a:t>
            </a:r>
          </a:p>
        </p:txBody>
      </p:sp>
      <p:grpSp>
        <p:nvGrpSpPr>
          <p:cNvPr id="10253" name="Group 21"/>
          <p:cNvGrpSpPr>
            <a:grpSpLocks/>
          </p:cNvGrpSpPr>
          <p:nvPr/>
        </p:nvGrpSpPr>
        <p:grpSpPr bwMode="auto">
          <a:xfrm>
            <a:off x="6324600" y="4897438"/>
            <a:ext cx="762000" cy="665162"/>
            <a:chOff x="3174" y="2656"/>
            <a:chExt cx="1549" cy="1351"/>
          </a:xfrm>
        </p:grpSpPr>
        <p:sp>
          <p:nvSpPr>
            <p:cNvPr id="10275" name="AutoShape 22"/>
            <p:cNvSpPr>
              <a:spLocks noChangeArrowheads="1"/>
            </p:cNvSpPr>
            <p:nvPr/>
          </p:nvSpPr>
          <p:spPr bwMode="gray">
            <a:xfrm>
              <a:off x="3187" y="2679"/>
              <a:ext cx="1536" cy="1328"/>
            </a:xfrm>
            <a:prstGeom prst="hexagon">
              <a:avLst>
                <a:gd name="adj" fmla="val 28916"/>
                <a:gd name="vf" fmla="val 115470"/>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ar-SA" altLang="ar-SA"/>
            </a:p>
          </p:txBody>
        </p:sp>
        <p:sp>
          <p:nvSpPr>
            <p:cNvPr id="10276" name="AutoShape 23"/>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ar-SA" altLang="ar-SA"/>
            </a:p>
          </p:txBody>
        </p:sp>
        <p:sp>
          <p:nvSpPr>
            <p:cNvPr id="34" name="AutoShape 24"/>
            <p:cNvSpPr>
              <a:spLocks noChangeArrowheads="1"/>
            </p:cNvSpPr>
            <p:nvPr/>
          </p:nvSpPr>
          <p:spPr bwMode="gray">
            <a:xfrm>
              <a:off x="3264" y="2737"/>
              <a:ext cx="1349" cy="1167"/>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tx1"/>
              </a:solidFill>
              <a:miter lim="800000"/>
              <a:headEnd/>
              <a:tailEnd/>
            </a:ln>
            <a:effectLst/>
          </p:spPr>
          <p:txBody>
            <a:bodyPr wrap="none" anchor="ctr"/>
            <a:lstStyle/>
            <a:p>
              <a:pPr>
                <a:defRPr/>
              </a:pPr>
              <a:endParaRPr lang="ar-SA">
                <a:latin typeface="Arial" charset="0"/>
              </a:endParaRPr>
            </a:p>
          </p:txBody>
        </p:sp>
      </p:grpSp>
      <p:sp>
        <p:nvSpPr>
          <p:cNvPr id="10254" name="Line 28"/>
          <p:cNvSpPr>
            <a:spLocks noChangeShapeType="1"/>
          </p:cNvSpPr>
          <p:nvPr/>
        </p:nvSpPr>
        <p:spPr bwMode="auto">
          <a:xfrm>
            <a:off x="1676400" y="5507038"/>
            <a:ext cx="4800600" cy="0"/>
          </a:xfrm>
          <a:prstGeom prst="line">
            <a:avLst/>
          </a:prstGeom>
          <a:noFill/>
          <a:ln w="25400">
            <a:solidFill>
              <a:srgbClr val="C0C0C0"/>
            </a:solidFill>
            <a:prstDash val="sysDot"/>
            <a:round/>
            <a:headEnd/>
            <a:tailEnd type="oval" w="med" len="med"/>
          </a:ln>
          <a:extLst>
            <a:ext uri="{909E8E84-426E-40DD-AFC4-6F175D3DCCD1}">
              <a14:hiddenFill xmlns:a14="http://schemas.microsoft.com/office/drawing/2010/main">
                <a:noFill/>
              </a14:hiddenFill>
            </a:ext>
          </a:extLst>
        </p:spPr>
        <p:txBody>
          <a:bodyPr wrap="none" anchor="ctr"/>
          <a:lstStyle/>
          <a:p>
            <a:endParaRPr lang="ar-SA"/>
          </a:p>
        </p:txBody>
      </p:sp>
      <p:sp>
        <p:nvSpPr>
          <p:cNvPr id="10255" name="Text Box 29"/>
          <p:cNvSpPr txBox="1">
            <a:spLocks noChangeArrowheads="1"/>
          </p:cNvSpPr>
          <p:nvPr/>
        </p:nvSpPr>
        <p:spPr bwMode="auto">
          <a:xfrm>
            <a:off x="1905000" y="4973638"/>
            <a:ext cx="449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algn="ctr"/>
            <a:r>
              <a:rPr lang="ar-SA" altLang="ar-SA" sz="2400"/>
              <a:t>واقع الهندسة المالية</a:t>
            </a:r>
            <a:endParaRPr lang="en-US" altLang="ar-SA" sz="2400"/>
          </a:p>
        </p:txBody>
      </p:sp>
      <p:sp>
        <p:nvSpPr>
          <p:cNvPr id="10256" name="Text Box 30"/>
          <p:cNvSpPr txBox="1">
            <a:spLocks noChangeArrowheads="1"/>
          </p:cNvSpPr>
          <p:nvPr/>
        </p:nvSpPr>
        <p:spPr bwMode="gray">
          <a:xfrm>
            <a:off x="6521450" y="4995863"/>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ar-SA" sz="2400" b="1">
                <a:solidFill>
                  <a:schemeClr val="bg1"/>
                </a:solidFill>
              </a:rPr>
              <a:t>5</a:t>
            </a:r>
          </a:p>
        </p:txBody>
      </p:sp>
      <p:sp>
        <p:nvSpPr>
          <p:cNvPr id="10257" name="Text Box 30"/>
          <p:cNvSpPr txBox="1">
            <a:spLocks noChangeArrowheads="1"/>
          </p:cNvSpPr>
          <p:nvPr/>
        </p:nvSpPr>
        <p:spPr bwMode="gray">
          <a:xfrm>
            <a:off x="6521450" y="5681663"/>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ar-SA" sz="2400" b="1">
                <a:solidFill>
                  <a:schemeClr val="bg1"/>
                </a:solidFill>
              </a:rPr>
              <a:t>6</a:t>
            </a:r>
          </a:p>
        </p:txBody>
      </p:sp>
      <p:grpSp>
        <p:nvGrpSpPr>
          <p:cNvPr id="10258" name="Group 21"/>
          <p:cNvGrpSpPr>
            <a:grpSpLocks/>
          </p:cNvGrpSpPr>
          <p:nvPr/>
        </p:nvGrpSpPr>
        <p:grpSpPr bwMode="auto">
          <a:xfrm>
            <a:off x="6313488" y="2103438"/>
            <a:ext cx="762000" cy="665162"/>
            <a:chOff x="3174" y="2656"/>
            <a:chExt cx="1549" cy="1351"/>
          </a:xfrm>
        </p:grpSpPr>
        <p:sp>
          <p:nvSpPr>
            <p:cNvPr id="10272" name="AutoShape 22"/>
            <p:cNvSpPr>
              <a:spLocks noChangeArrowheads="1"/>
            </p:cNvSpPr>
            <p:nvPr/>
          </p:nvSpPr>
          <p:spPr bwMode="gray">
            <a:xfrm>
              <a:off x="3187" y="2679"/>
              <a:ext cx="1536" cy="1328"/>
            </a:xfrm>
            <a:prstGeom prst="hexagon">
              <a:avLst>
                <a:gd name="adj" fmla="val 28916"/>
                <a:gd name="vf" fmla="val 115470"/>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ar-SA" altLang="ar-SA"/>
            </a:p>
          </p:txBody>
        </p:sp>
        <p:sp>
          <p:nvSpPr>
            <p:cNvPr id="10273" name="AutoShape 23"/>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ar-SA" altLang="ar-SA"/>
            </a:p>
          </p:txBody>
        </p:sp>
        <p:sp>
          <p:nvSpPr>
            <p:cNvPr id="48" name="AutoShape 24"/>
            <p:cNvSpPr>
              <a:spLocks noChangeArrowheads="1"/>
            </p:cNvSpPr>
            <p:nvPr/>
          </p:nvSpPr>
          <p:spPr bwMode="gray">
            <a:xfrm>
              <a:off x="3264" y="2737"/>
              <a:ext cx="1349" cy="1167"/>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tx1"/>
              </a:solidFill>
              <a:miter lim="800000"/>
              <a:headEnd/>
              <a:tailEnd/>
            </a:ln>
            <a:effectLst/>
          </p:spPr>
          <p:txBody>
            <a:bodyPr wrap="none" anchor="ctr"/>
            <a:lstStyle/>
            <a:p>
              <a:pPr>
                <a:defRPr/>
              </a:pPr>
              <a:endParaRPr lang="ar-SA">
                <a:latin typeface="Arial" charset="0"/>
              </a:endParaRPr>
            </a:p>
          </p:txBody>
        </p:sp>
      </p:grpSp>
      <p:sp>
        <p:nvSpPr>
          <p:cNvPr id="10259" name="Text Box 30"/>
          <p:cNvSpPr txBox="1">
            <a:spLocks noChangeArrowheads="1"/>
          </p:cNvSpPr>
          <p:nvPr/>
        </p:nvSpPr>
        <p:spPr bwMode="gray">
          <a:xfrm>
            <a:off x="6510338" y="2201863"/>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ar-SA" sz="2400" b="1">
                <a:solidFill>
                  <a:schemeClr val="bg1"/>
                </a:solidFill>
              </a:rPr>
              <a:t>1</a:t>
            </a:r>
          </a:p>
        </p:txBody>
      </p:sp>
      <p:grpSp>
        <p:nvGrpSpPr>
          <p:cNvPr id="10260" name="Group 21"/>
          <p:cNvGrpSpPr>
            <a:grpSpLocks/>
          </p:cNvGrpSpPr>
          <p:nvPr/>
        </p:nvGrpSpPr>
        <p:grpSpPr bwMode="auto">
          <a:xfrm>
            <a:off x="6313488" y="2809875"/>
            <a:ext cx="762000" cy="665163"/>
            <a:chOff x="3174" y="2656"/>
            <a:chExt cx="1549" cy="1351"/>
          </a:xfrm>
        </p:grpSpPr>
        <p:sp>
          <p:nvSpPr>
            <p:cNvPr id="10269" name="AutoShape 22"/>
            <p:cNvSpPr>
              <a:spLocks noChangeArrowheads="1"/>
            </p:cNvSpPr>
            <p:nvPr/>
          </p:nvSpPr>
          <p:spPr bwMode="gray">
            <a:xfrm>
              <a:off x="3187" y="2679"/>
              <a:ext cx="1536" cy="1328"/>
            </a:xfrm>
            <a:prstGeom prst="hexagon">
              <a:avLst>
                <a:gd name="adj" fmla="val 28916"/>
                <a:gd name="vf" fmla="val 115470"/>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ar-SA" altLang="ar-SA"/>
            </a:p>
          </p:txBody>
        </p:sp>
        <p:sp>
          <p:nvSpPr>
            <p:cNvPr id="10270" name="AutoShape 23"/>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ar-SA" altLang="ar-SA"/>
            </a:p>
          </p:txBody>
        </p:sp>
        <p:sp>
          <p:nvSpPr>
            <p:cNvPr id="53" name="AutoShape 24"/>
            <p:cNvSpPr>
              <a:spLocks noChangeArrowheads="1"/>
            </p:cNvSpPr>
            <p:nvPr/>
          </p:nvSpPr>
          <p:spPr bwMode="gray">
            <a:xfrm>
              <a:off x="3264" y="2737"/>
              <a:ext cx="1349" cy="1167"/>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tx1"/>
              </a:solidFill>
              <a:miter lim="800000"/>
              <a:headEnd/>
              <a:tailEnd/>
            </a:ln>
            <a:effectLst/>
          </p:spPr>
          <p:txBody>
            <a:bodyPr wrap="none" anchor="ctr"/>
            <a:lstStyle/>
            <a:p>
              <a:pPr>
                <a:defRPr/>
              </a:pPr>
              <a:endParaRPr lang="ar-SA">
                <a:latin typeface="Arial" charset="0"/>
              </a:endParaRPr>
            </a:p>
          </p:txBody>
        </p:sp>
      </p:grpSp>
      <p:sp>
        <p:nvSpPr>
          <p:cNvPr id="10261" name="Text Box 30"/>
          <p:cNvSpPr txBox="1">
            <a:spLocks noChangeArrowheads="1"/>
          </p:cNvSpPr>
          <p:nvPr/>
        </p:nvSpPr>
        <p:spPr bwMode="gray">
          <a:xfrm>
            <a:off x="6510338" y="2908300"/>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ar-SA" sz="2400" b="1">
                <a:solidFill>
                  <a:schemeClr val="bg1"/>
                </a:solidFill>
              </a:rPr>
              <a:t>2</a:t>
            </a:r>
          </a:p>
        </p:txBody>
      </p:sp>
      <p:grpSp>
        <p:nvGrpSpPr>
          <p:cNvPr id="10262" name="Group 21"/>
          <p:cNvGrpSpPr>
            <a:grpSpLocks/>
          </p:cNvGrpSpPr>
          <p:nvPr/>
        </p:nvGrpSpPr>
        <p:grpSpPr bwMode="auto">
          <a:xfrm>
            <a:off x="6313488" y="3495675"/>
            <a:ext cx="762000" cy="665163"/>
            <a:chOff x="3174" y="2656"/>
            <a:chExt cx="1549" cy="1351"/>
          </a:xfrm>
        </p:grpSpPr>
        <p:sp>
          <p:nvSpPr>
            <p:cNvPr id="10266" name="AutoShape 22"/>
            <p:cNvSpPr>
              <a:spLocks noChangeArrowheads="1"/>
            </p:cNvSpPr>
            <p:nvPr/>
          </p:nvSpPr>
          <p:spPr bwMode="gray">
            <a:xfrm>
              <a:off x="3187" y="2679"/>
              <a:ext cx="1536" cy="1328"/>
            </a:xfrm>
            <a:prstGeom prst="hexagon">
              <a:avLst>
                <a:gd name="adj" fmla="val 28916"/>
                <a:gd name="vf" fmla="val 115470"/>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ar-SA" altLang="ar-SA"/>
            </a:p>
          </p:txBody>
        </p:sp>
        <p:sp>
          <p:nvSpPr>
            <p:cNvPr id="10267" name="AutoShape 23"/>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ar-SA" altLang="ar-SA"/>
            </a:p>
          </p:txBody>
        </p:sp>
        <p:sp>
          <p:nvSpPr>
            <p:cNvPr id="58" name="AutoShape 24"/>
            <p:cNvSpPr>
              <a:spLocks noChangeArrowheads="1"/>
            </p:cNvSpPr>
            <p:nvPr/>
          </p:nvSpPr>
          <p:spPr bwMode="gray">
            <a:xfrm>
              <a:off x="3264" y="2737"/>
              <a:ext cx="1349" cy="1167"/>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tx1"/>
              </a:solidFill>
              <a:miter lim="800000"/>
              <a:headEnd/>
              <a:tailEnd/>
            </a:ln>
            <a:effectLst/>
          </p:spPr>
          <p:txBody>
            <a:bodyPr wrap="none" anchor="ctr"/>
            <a:lstStyle/>
            <a:p>
              <a:pPr>
                <a:defRPr/>
              </a:pPr>
              <a:endParaRPr lang="ar-SA">
                <a:latin typeface="Arial" charset="0"/>
              </a:endParaRPr>
            </a:p>
          </p:txBody>
        </p:sp>
      </p:grpSp>
      <p:sp>
        <p:nvSpPr>
          <p:cNvPr id="10263" name="Text Box 30"/>
          <p:cNvSpPr txBox="1">
            <a:spLocks noChangeArrowheads="1"/>
          </p:cNvSpPr>
          <p:nvPr/>
        </p:nvSpPr>
        <p:spPr bwMode="gray">
          <a:xfrm>
            <a:off x="6510338" y="3594100"/>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ar-SA" sz="2400" b="1">
                <a:solidFill>
                  <a:schemeClr val="bg1"/>
                </a:solidFill>
              </a:rPr>
              <a:t>3</a:t>
            </a:r>
          </a:p>
        </p:txBody>
      </p:sp>
      <p:sp>
        <p:nvSpPr>
          <p:cNvPr id="10264"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ar-SA" altLang="ar-SA" smtClean="0">
                <a:solidFill>
                  <a:schemeClr val="tx2"/>
                </a:solidFill>
              </a:rPr>
              <a:t>الهندسة المالية - مال 422</a:t>
            </a:r>
            <a:endParaRPr lang="en-US" altLang="ar-SA" smtClean="0">
              <a:solidFill>
                <a:schemeClr val="tx2"/>
              </a:solidFill>
            </a:endParaRPr>
          </a:p>
        </p:txBody>
      </p:sp>
      <p:sp>
        <p:nvSpPr>
          <p:cNvPr id="10265"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336B087-B8B8-4C5A-9593-C3690EED1505}" type="slidenum">
              <a:rPr lang="en-US" altLang="ar-SA">
                <a:solidFill>
                  <a:schemeClr val="tx2"/>
                </a:solidFill>
              </a:rPr>
              <a:pPr eaLnBrk="1" hangingPunct="1"/>
              <a:t>3</a:t>
            </a:fld>
            <a:endParaRPr lang="en-US" altLang="ar-SA">
              <a:solidFill>
                <a:schemeClr val="tx2"/>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ar-SA" altLang="ar-SA" smtClean="0"/>
              <a:t>تقييم المشتقات</a:t>
            </a:r>
          </a:p>
        </p:txBody>
      </p:sp>
      <p:sp>
        <p:nvSpPr>
          <p:cNvPr id="37891" name="Content Placeholder 2"/>
          <p:cNvSpPr>
            <a:spLocks noGrp="1"/>
          </p:cNvSpPr>
          <p:nvPr>
            <p:ph idx="1"/>
          </p:nvPr>
        </p:nvSpPr>
        <p:spPr>
          <a:xfrm>
            <a:off x="609600" y="2674938"/>
            <a:ext cx="7670800" cy="3451225"/>
          </a:xfrm>
        </p:spPr>
        <p:txBody>
          <a:bodyPr/>
          <a:lstStyle/>
          <a:p>
            <a:pPr eaLnBrk="1" hangingPunct="1"/>
            <a:r>
              <a:rPr lang="ar-SA" altLang="ar-SA" smtClean="0">
                <a:solidFill>
                  <a:schemeClr val="tx1"/>
                </a:solidFill>
              </a:rPr>
              <a:t>هناك جدل واسع قانوني واقتصادي حول المشتقات</a:t>
            </a:r>
          </a:p>
          <a:p>
            <a:pPr eaLnBrk="1" hangingPunct="1"/>
            <a:r>
              <a:rPr lang="ar-SA" altLang="ar-SA" smtClean="0">
                <a:solidFill>
                  <a:schemeClr val="tx1"/>
                </a:solidFill>
              </a:rPr>
              <a:t> تستخدم للتحوط وللمضاربة (3%-مقابل 97%)</a:t>
            </a:r>
          </a:p>
          <a:p>
            <a:pPr eaLnBrk="1" hangingPunct="1"/>
            <a:r>
              <a:rPr lang="ar-SA" altLang="ar-SA" smtClean="0">
                <a:solidFill>
                  <a:schemeClr val="tx1"/>
                </a:solidFill>
              </a:rPr>
              <a:t>معاوضة صفرية (ربح طرف=خسارة الآخر)</a:t>
            </a:r>
          </a:p>
          <a:p>
            <a:pPr eaLnBrk="1" hangingPunct="1"/>
            <a:r>
              <a:rPr lang="ar-SA" altLang="ar-SA" smtClean="0">
                <a:solidFill>
                  <a:schemeClr val="tx1"/>
                </a:solidFill>
              </a:rPr>
              <a:t>ليست مبادلات حقيقة (99% منها يتم تسويتها نقداً)</a:t>
            </a:r>
          </a:p>
          <a:p>
            <a:pPr eaLnBrk="1" hangingPunct="1"/>
            <a:r>
              <a:rPr lang="ar-SA" altLang="ar-SA" smtClean="0">
                <a:solidFill>
                  <a:schemeClr val="tx1"/>
                </a:solidFill>
              </a:rPr>
              <a:t>تنمو بمعدل كبير جدا يفوق معدل نمو الثروة</a:t>
            </a:r>
          </a:p>
          <a:p>
            <a:pPr eaLnBrk="1" hangingPunct="1"/>
            <a:r>
              <a:rPr lang="ar-SA" altLang="ar-SA" smtClean="0">
                <a:solidFill>
                  <a:schemeClr val="tx1"/>
                </a:solidFill>
              </a:rPr>
              <a:t>تنقل المخاطرة من طرف لآخر ولكنها لا تخفف منها</a:t>
            </a:r>
          </a:p>
          <a:p>
            <a:pPr eaLnBrk="1" hangingPunct="1"/>
            <a:r>
              <a:rPr lang="ar-SA" altLang="ar-SA" smtClean="0">
                <a:solidFill>
                  <a:schemeClr val="tx1"/>
                </a:solidFill>
              </a:rPr>
              <a:t>الطرف الراغب في تحمل المخاطرة (المضارب) قد لا يكون الأقدر على تحملها</a:t>
            </a:r>
          </a:p>
        </p:txBody>
      </p:sp>
      <p:sp>
        <p:nvSpPr>
          <p:cNvPr id="37892"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ar-SA" altLang="ar-SA" smtClean="0">
                <a:solidFill>
                  <a:schemeClr val="tx2"/>
                </a:solidFill>
              </a:rPr>
              <a:t>الهندسة المالية - مال 422</a:t>
            </a:r>
            <a:endParaRPr lang="en-US" altLang="ar-SA" smtClean="0">
              <a:solidFill>
                <a:schemeClr val="tx2"/>
              </a:solidFill>
            </a:endParaRPr>
          </a:p>
        </p:txBody>
      </p:sp>
      <p:sp>
        <p:nvSpPr>
          <p:cNvPr id="37893"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638505B-5EDC-4BD8-BDED-D34C883B2B4F}" type="slidenum">
              <a:rPr lang="en-US" altLang="ar-SA">
                <a:solidFill>
                  <a:schemeClr val="tx2"/>
                </a:solidFill>
              </a:rPr>
              <a:pPr eaLnBrk="1" hangingPunct="1"/>
              <a:t>30</a:t>
            </a:fld>
            <a:endParaRPr lang="en-US" altLang="ar-SA">
              <a:solidFill>
                <a:schemeClr val="tx2"/>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r>
              <a:rPr lang="ar-SA" altLang="ar-SA" smtClean="0"/>
              <a:t>تقييم المشتقات</a:t>
            </a:r>
          </a:p>
        </p:txBody>
      </p:sp>
      <p:sp>
        <p:nvSpPr>
          <p:cNvPr id="38915" name="Content Placeholder 2"/>
          <p:cNvSpPr>
            <a:spLocks noGrp="1"/>
          </p:cNvSpPr>
          <p:nvPr>
            <p:ph idx="1"/>
          </p:nvPr>
        </p:nvSpPr>
        <p:spPr/>
        <p:txBody>
          <a:bodyPr/>
          <a:lstStyle/>
          <a:p>
            <a:pPr eaLnBrk="1" hangingPunct="1"/>
            <a:r>
              <a:rPr lang="ar-SA" altLang="ar-SA" smtClean="0">
                <a:solidFill>
                  <a:schemeClr val="tx1"/>
                </a:solidFill>
              </a:rPr>
              <a:t>المشتقات تؤدي إلى فصل المخاطرة عن الأصول الحقيقية كما تؤدي الفائدة إلى فصل الزمن عن النشاط الاقتصادي، والنتيجة فصل القطاع المالي عن القطاع الحقيقي</a:t>
            </a:r>
          </a:p>
          <a:p>
            <a:pPr eaLnBrk="1" hangingPunct="1"/>
            <a:r>
              <a:rPr lang="ar-SA" altLang="ar-SA" smtClean="0">
                <a:solidFill>
                  <a:schemeClr val="tx1"/>
                </a:solidFill>
              </a:rPr>
              <a:t>المشتقات تزيد المخاطر في الاقتصاد (ويفترض منها أن تتحوط ضدها)</a:t>
            </a:r>
          </a:p>
          <a:p>
            <a:pPr eaLnBrk="1" hangingPunct="1"/>
            <a:r>
              <a:rPr lang="ar-SA" altLang="ar-SA" smtClean="0">
                <a:solidFill>
                  <a:schemeClr val="tx1"/>
                </a:solidFill>
              </a:rPr>
              <a:t>المشتقات قد تعمل في الظروف الاقتصادية الجدية، ولكنها تفشل في الأزمات عندما يعجز كثير من الأطراف عن الوفاء بالتزاماتهم ويعلنون إفلاسهم</a:t>
            </a:r>
          </a:p>
          <a:p>
            <a:pPr eaLnBrk="1" hangingPunct="1"/>
            <a:r>
              <a:rPr lang="ar-SA" altLang="ar-SA" smtClean="0">
                <a:solidFill>
                  <a:schemeClr val="tx1"/>
                </a:solidFill>
              </a:rPr>
              <a:t>من يدفع في النهاية ثمن المخاطر؟ الدولة = المجتمع</a:t>
            </a:r>
          </a:p>
        </p:txBody>
      </p:sp>
      <p:sp>
        <p:nvSpPr>
          <p:cNvPr id="38916"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ar-SA" altLang="ar-SA" smtClean="0">
                <a:solidFill>
                  <a:schemeClr val="tx2"/>
                </a:solidFill>
              </a:rPr>
              <a:t>الهندسة المالية - مال 422</a:t>
            </a:r>
            <a:endParaRPr lang="en-US" altLang="ar-SA" smtClean="0">
              <a:solidFill>
                <a:schemeClr val="tx2"/>
              </a:solidFill>
            </a:endParaRPr>
          </a:p>
        </p:txBody>
      </p:sp>
      <p:sp>
        <p:nvSpPr>
          <p:cNvPr id="38917"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C27059B-A49F-424C-86A3-DC6E4F68326A}" type="slidenum">
              <a:rPr lang="en-US" altLang="ar-SA">
                <a:solidFill>
                  <a:schemeClr val="tx2"/>
                </a:solidFill>
              </a:rPr>
              <a:pPr eaLnBrk="1" hangingPunct="1"/>
              <a:t>31</a:t>
            </a:fld>
            <a:endParaRPr lang="en-US" altLang="ar-SA">
              <a:solidFill>
                <a:schemeClr val="tx2"/>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ar-SA" altLang="ar-SA" smtClean="0"/>
              <a:t>قراءات أساسية حول موضوع المحاضرة</a:t>
            </a:r>
            <a:endParaRPr lang="en-US" altLang="ar-SA" smtClean="0"/>
          </a:p>
        </p:txBody>
      </p:sp>
      <p:sp>
        <p:nvSpPr>
          <p:cNvPr id="39939" name="Content Placeholder 2"/>
          <p:cNvSpPr>
            <a:spLocks noGrp="1"/>
          </p:cNvSpPr>
          <p:nvPr>
            <p:ph idx="1"/>
          </p:nvPr>
        </p:nvSpPr>
        <p:spPr/>
        <p:txBody>
          <a:bodyPr/>
          <a:lstStyle/>
          <a:p>
            <a:pPr eaLnBrk="1" hangingPunct="1"/>
            <a:r>
              <a:rPr lang="ar-SA" altLang="ar-SA" smtClean="0">
                <a:solidFill>
                  <a:schemeClr val="tx1"/>
                </a:solidFill>
              </a:rPr>
              <a:t>د. سامي السويلم</a:t>
            </a:r>
          </a:p>
          <a:p>
            <a:pPr lvl="1" eaLnBrk="1" hangingPunct="1"/>
            <a:r>
              <a:rPr lang="ar-SA" altLang="ar-SA" smtClean="0">
                <a:solidFill>
                  <a:schemeClr val="tx1"/>
                </a:solidFill>
              </a:rPr>
              <a:t>صناعة الهندسة المالية: نظرات في المنهج الإسلامي، ص 1-20</a:t>
            </a:r>
          </a:p>
          <a:p>
            <a:pPr lvl="1" eaLnBrk="1" hangingPunct="1"/>
            <a:r>
              <a:rPr lang="ar-SA" altLang="ar-SA" smtClean="0">
                <a:solidFill>
                  <a:schemeClr val="tx1"/>
                </a:solidFill>
              </a:rPr>
              <a:t>التحوط في التمويل الإسلامي، ص 13-58 ، ص 105-110</a:t>
            </a:r>
          </a:p>
          <a:p>
            <a:pPr lvl="1" eaLnBrk="1" hangingPunct="1"/>
            <a:r>
              <a:rPr lang="ar-SA" altLang="ar-SA" smtClean="0">
                <a:solidFill>
                  <a:schemeClr val="tx1"/>
                </a:solidFill>
              </a:rPr>
              <a:t>الأزمات المالية في ضوء الاقتصاد الإسلامي</a:t>
            </a:r>
          </a:p>
          <a:p>
            <a:pPr eaLnBrk="1" hangingPunct="1"/>
            <a:r>
              <a:rPr lang="ar-SA" altLang="ar-SA" smtClean="0">
                <a:solidFill>
                  <a:schemeClr val="tx1"/>
                </a:solidFill>
              </a:rPr>
              <a:t>محمد السحيباني</a:t>
            </a:r>
          </a:p>
          <a:p>
            <a:pPr lvl="1" eaLnBrk="1" hangingPunct="1"/>
            <a:r>
              <a:rPr lang="ar-SA" altLang="ar-SA" smtClean="0">
                <a:solidFill>
                  <a:schemeClr val="tx1"/>
                </a:solidFill>
              </a:rPr>
              <a:t>الأنظمة التجارية ومستقبلها في ظل الأزمات</a:t>
            </a:r>
            <a:endParaRPr lang="en-US" altLang="ar-SA" smtClean="0">
              <a:solidFill>
                <a:schemeClr val="tx1"/>
              </a:solidFill>
            </a:endParaRPr>
          </a:p>
        </p:txBody>
      </p:sp>
      <p:sp>
        <p:nvSpPr>
          <p:cNvPr id="39940"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ar-SA" altLang="ar-SA" smtClean="0">
                <a:solidFill>
                  <a:schemeClr val="tx2"/>
                </a:solidFill>
              </a:rPr>
              <a:t>الهندسة المالية - مال 422</a:t>
            </a:r>
            <a:endParaRPr lang="en-US" altLang="ar-SA" smtClean="0">
              <a:solidFill>
                <a:schemeClr val="tx2"/>
              </a:solidFill>
            </a:endParaRPr>
          </a:p>
        </p:txBody>
      </p:sp>
      <p:sp>
        <p:nvSpPr>
          <p:cNvPr id="39941"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F7B8582-61C8-4238-BA17-5266EB62C370}" type="slidenum">
              <a:rPr lang="en-US" altLang="ar-SA">
                <a:solidFill>
                  <a:schemeClr val="tx2"/>
                </a:solidFill>
              </a:rPr>
              <a:pPr eaLnBrk="1" hangingPunct="1"/>
              <a:t>32</a:t>
            </a:fld>
            <a:endParaRPr lang="en-US" altLang="ar-SA">
              <a:solidFill>
                <a:schemeClr val="tx2"/>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r>
              <a:rPr lang="ar-SA" altLang="ar-SA" smtClean="0"/>
              <a:t>المصطلحات الأساسية</a:t>
            </a:r>
          </a:p>
        </p:txBody>
      </p:sp>
      <p:sp>
        <p:nvSpPr>
          <p:cNvPr id="40963"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ar-SA" altLang="ar-SA" smtClean="0">
                <a:solidFill>
                  <a:schemeClr val="tx2"/>
                </a:solidFill>
              </a:rPr>
              <a:t>الهندسة المالية - مال 422</a:t>
            </a:r>
            <a:endParaRPr lang="en-US" altLang="ar-SA" smtClean="0">
              <a:solidFill>
                <a:schemeClr val="tx2"/>
              </a:solidFill>
            </a:endParaRPr>
          </a:p>
        </p:txBody>
      </p:sp>
      <p:sp>
        <p:nvSpPr>
          <p:cNvPr id="40964"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07F0773-CCFA-47F6-B39F-C19F91B70FFB}" type="slidenum">
              <a:rPr lang="en-US" altLang="ar-SA">
                <a:solidFill>
                  <a:schemeClr val="tx2"/>
                </a:solidFill>
              </a:rPr>
              <a:pPr eaLnBrk="1" hangingPunct="1"/>
              <a:t>33</a:t>
            </a:fld>
            <a:endParaRPr lang="en-US" altLang="ar-SA">
              <a:solidFill>
                <a:schemeClr val="tx2"/>
              </a:solidFill>
            </a:endParaRPr>
          </a:p>
        </p:txBody>
      </p:sp>
      <p:graphicFrame>
        <p:nvGraphicFramePr>
          <p:cNvPr id="7" name="Content Placeholder 3"/>
          <p:cNvGraphicFramePr>
            <a:graphicFrameLocks noGrp="1"/>
          </p:cNvGraphicFramePr>
          <p:nvPr>
            <p:ph idx="1"/>
          </p:nvPr>
        </p:nvGraphicFramePr>
        <p:xfrm>
          <a:off x="838200" y="2590800"/>
          <a:ext cx="7848600" cy="3336921"/>
        </p:xfrm>
        <a:graphic>
          <a:graphicData uri="http://schemas.openxmlformats.org/drawingml/2006/table">
            <a:tbl>
              <a:tblPr rtl="1" firstRow="1" bandRow="1">
                <a:tableStyleId>{5C22544A-7EE6-4342-B048-85BDC9FD1C3A}</a:tableStyleId>
              </a:tblPr>
              <a:tblGrid>
                <a:gridCol w="3924300"/>
                <a:gridCol w="3924300"/>
              </a:tblGrid>
              <a:tr h="370769">
                <a:tc>
                  <a:txBody>
                    <a:bodyPr/>
                    <a:lstStyle/>
                    <a:p>
                      <a:pPr algn="r" rtl="1"/>
                      <a:r>
                        <a:rPr lang="ar-SA" sz="1800" dirty="0" smtClean="0"/>
                        <a:t>الترجمة</a:t>
                      </a:r>
                      <a:endParaRPr lang="ar-SA" sz="1800" dirty="0"/>
                    </a:p>
                  </a:txBody>
                  <a:tcPr marT="45712" marB="45712"/>
                </a:tc>
                <a:tc>
                  <a:txBody>
                    <a:bodyPr/>
                    <a:lstStyle/>
                    <a:p>
                      <a:pPr algn="l" rtl="0"/>
                      <a:r>
                        <a:rPr lang="en-US" sz="1800" dirty="0" smtClean="0"/>
                        <a:t>Term </a:t>
                      </a:r>
                      <a:endParaRPr lang="ar-SA" sz="1800" dirty="0"/>
                    </a:p>
                  </a:txBody>
                  <a:tcPr marT="45712" marB="45712"/>
                </a:tc>
              </a:tr>
              <a:tr h="370769">
                <a:tc>
                  <a:txBody>
                    <a:bodyPr/>
                    <a:lstStyle/>
                    <a:p>
                      <a:pPr algn="r" rtl="1"/>
                      <a:r>
                        <a:rPr lang="ar-SA" sz="1800" dirty="0" smtClean="0">
                          <a:solidFill>
                            <a:schemeClr val="tx1"/>
                          </a:solidFill>
                        </a:rPr>
                        <a:t>عقود</a:t>
                      </a:r>
                      <a:endParaRPr lang="ar-SA" sz="1800" dirty="0">
                        <a:solidFill>
                          <a:schemeClr val="tx1"/>
                        </a:solidFill>
                      </a:endParaRPr>
                    </a:p>
                  </a:txBody>
                  <a:tcPr marT="45712" marB="45712"/>
                </a:tc>
                <a:tc>
                  <a:txBody>
                    <a:bodyPr/>
                    <a:lstStyle/>
                    <a:p>
                      <a:pPr algn="l" rtl="0"/>
                      <a:r>
                        <a:rPr lang="en-US" sz="1800" dirty="0" smtClean="0">
                          <a:solidFill>
                            <a:schemeClr val="tx1"/>
                          </a:solidFill>
                        </a:rPr>
                        <a:t>Contracts</a:t>
                      </a:r>
                      <a:endParaRPr lang="ar-SA" sz="1800" dirty="0">
                        <a:solidFill>
                          <a:schemeClr val="tx1"/>
                        </a:solidFill>
                      </a:endParaRPr>
                    </a:p>
                  </a:txBody>
                  <a:tcPr marT="45712" marB="45712"/>
                </a:tc>
              </a:tr>
              <a:tr h="370769">
                <a:tc>
                  <a:txBody>
                    <a:bodyPr/>
                    <a:lstStyle/>
                    <a:p>
                      <a:pPr algn="r" rtl="1"/>
                      <a:r>
                        <a:rPr lang="ar-SA" sz="1800" dirty="0" smtClean="0">
                          <a:solidFill>
                            <a:schemeClr val="tx1"/>
                          </a:solidFill>
                        </a:rPr>
                        <a:t>إدارة المخاطر</a:t>
                      </a:r>
                      <a:endParaRPr lang="ar-SA" sz="1800" dirty="0">
                        <a:solidFill>
                          <a:schemeClr val="tx1"/>
                        </a:solidFill>
                      </a:endParaRPr>
                    </a:p>
                  </a:txBody>
                  <a:tcPr marT="45712" marB="45712"/>
                </a:tc>
                <a:tc>
                  <a:txBody>
                    <a:bodyPr/>
                    <a:lstStyle/>
                    <a:p>
                      <a:pPr algn="l" rtl="0"/>
                      <a:r>
                        <a:rPr lang="en-US" sz="1800" dirty="0" smtClean="0">
                          <a:solidFill>
                            <a:schemeClr val="tx1"/>
                          </a:solidFill>
                        </a:rPr>
                        <a:t>Risk management</a:t>
                      </a:r>
                      <a:endParaRPr lang="ar-SA" sz="1800" dirty="0">
                        <a:solidFill>
                          <a:schemeClr val="tx1"/>
                        </a:solidFill>
                      </a:endParaRPr>
                    </a:p>
                  </a:txBody>
                  <a:tcPr marT="45712" marB="45712"/>
                </a:tc>
              </a:tr>
              <a:tr h="370769">
                <a:tc>
                  <a:txBody>
                    <a:bodyPr/>
                    <a:lstStyle/>
                    <a:p>
                      <a:pPr algn="r" rtl="1"/>
                      <a:r>
                        <a:rPr lang="ar-SA" sz="1800" dirty="0" smtClean="0">
                          <a:solidFill>
                            <a:schemeClr val="tx1"/>
                          </a:solidFill>
                        </a:rPr>
                        <a:t>الأصول الأساسية (التي تعتمد عليها المشتقات)</a:t>
                      </a:r>
                      <a:endParaRPr lang="ar-SA" sz="1800" dirty="0">
                        <a:solidFill>
                          <a:schemeClr val="tx1"/>
                        </a:solidFill>
                      </a:endParaRPr>
                    </a:p>
                  </a:txBody>
                  <a:tcPr marT="45712" marB="45712"/>
                </a:tc>
                <a:tc>
                  <a:txBody>
                    <a:bodyPr/>
                    <a:lstStyle/>
                    <a:p>
                      <a:pPr algn="l" rtl="0"/>
                      <a:r>
                        <a:rPr lang="en-US" sz="1800" b="0" i="0" u="none" strike="noStrike" kern="1200" baseline="0" dirty="0" smtClean="0">
                          <a:solidFill>
                            <a:schemeClr val="tx1"/>
                          </a:solidFill>
                          <a:latin typeface="+mn-lt"/>
                          <a:ea typeface="+mn-ea"/>
                          <a:cs typeface="+mn-cs"/>
                        </a:rPr>
                        <a:t>Underlying assets</a:t>
                      </a:r>
                      <a:endParaRPr lang="ar-SA" sz="1800" dirty="0">
                        <a:solidFill>
                          <a:schemeClr val="tx1"/>
                        </a:solidFill>
                      </a:endParaRPr>
                    </a:p>
                  </a:txBody>
                  <a:tcPr marT="45712" marB="45712"/>
                </a:tc>
              </a:tr>
              <a:tr h="370769">
                <a:tc>
                  <a:txBody>
                    <a:bodyPr/>
                    <a:lstStyle/>
                    <a:p>
                      <a:pPr algn="r" rtl="1"/>
                      <a:r>
                        <a:rPr lang="ar-SA" sz="1800" dirty="0" smtClean="0">
                          <a:solidFill>
                            <a:schemeClr val="tx1"/>
                          </a:solidFill>
                        </a:rPr>
                        <a:t>الأدوات</a:t>
                      </a:r>
                      <a:r>
                        <a:rPr lang="ar-SA" sz="1800" baseline="0" dirty="0" smtClean="0">
                          <a:solidFill>
                            <a:schemeClr val="tx1"/>
                          </a:solidFill>
                        </a:rPr>
                        <a:t> المالية</a:t>
                      </a:r>
                      <a:endParaRPr lang="ar-SA" sz="1800" dirty="0">
                        <a:solidFill>
                          <a:schemeClr val="tx1"/>
                        </a:solidFill>
                      </a:endParaRPr>
                    </a:p>
                  </a:txBody>
                  <a:tcPr marT="45712" marB="45712"/>
                </a:tc>
                <a:tc>
                  <a:txBody>
                    <a:bodyPr/>
                    <a:lstStyle/>
                    <a:p>
                      <a:pPr algn="l" rtl="0"/>
                      <a:r>
                        <a:rPr lang="en-US" sz="1800" dirty="0" smtClean="0">
                          <a:solidFill>
                            <a:schemeClr val="tx1"/>
                          </a:solidFill>
                        </a:rPr>
                        <a:t>Financial instruments</a:t>
                      </a:r>
                      <a:endParaRPr lang="ar-SA" sz="1800" dirty="0">
                        <a:solidFill>
                          <a:schemeClr val="tx1"/>
                        </a:solidFill>
                      </a:endParaRPr>
                    </a:p>
                  </a:txBody>
                  <a:tcPr marT="45712" marB="45712"/>
                </a:tc>
              </a:tr>
              <a:tr h="370769">
                <a:tc>
                  <a:txBody>
                    <a:bodyPr/>
                    <a:lstStyle/>
                    <a:p>
                      <a:pPr algn="r" rtl="1"/>
                      <a:r>
                        <a:rPr lang="ar-SA" sz="1800" dirty="0" smtClean="0">
                          <a:solidFill>
                            <a:schemeClr val="tx1"/>
                          </a:solidFill>
                        </a:rPr>
                        <a:t>التبادل</a:t>
                      </a:r>
                      <a:endParaRPr lang="ar-SA" sz="1800" dirty="0">
                        <a:solidFill>
                          <a:schemeClr val="tx1"/>
                        </a:solidFill>
                      </a:endParaRPr>
                    </a:p>
                  </a:txBody>
                  <a:tcPr marT="45712" marB="45712"/>
                </a:tc>
                <a:tc>
                  <a:txBody>
                    <a:bodyPr/>
                    <a:lstStyle/>
                    <a:p>
                      <a:pPr algn="l" rtl="0"/>
                      <a:r>
                        <a:rPr lang="en-US" sz="1800" dirty="0" smtClean="0">
                          <a:solidFill>
                            <a:schemeClr val="tx1"/>
                          </a:solidFill>
                        </a:rPr>
                        <a:t>Exchange</a:t>
                      </a:r>
                      <a:endParaRPr lang="ar-SA" sz="1800" dirty="0">
                        <a:solidFill>
                          <a:schemeClr val="tx1"/>
                        </a:solidFill>
                      </a:endParaRPr>
                    </a:p>
                  </a:txBody>
                  <a:tcPr marT="45712" marB="45712"/>
                </a:tc>
              </a:tr>
              <a:tr h="370769">
                <a:tc>
                  <a:txBody>
                    <a:bodyPr/>
                    <a:lstStyle/>
                    <a:p>
                      <a:pPr algn="r" rtl="1"/>
                      <a:r>
                        <a:rPr lang="ar-SA" sz="1800" dirty="0" smtClean="0">
                          <a:solidFill>
                            <a:schemeClr val="tx1"/>
                          </a:solidFill>
                        </a:rPr>
                        <a:t>إدارة السيولة</a:t>
                      </a:r>
                      <a:endParaRPr lang="ar-SA" sz="1800" dirty="0">
                        <a:solidFill>
                          <a:schemeClr val="tx1"/>
                        </a:solidFill>
                      </a:endParaRPr>
                    </a:p>
                  </a:txBody>
                  <a:tcPr marT="45712" marB="45712"/>
                </a:tc>
                <a:tc>
                  <a:txBody>
                    <a:bodyPr/>
                    <a:lstStyle/>
                    <a:p>
                      <a:pPr algn="l" rtl="0"/>
                      <a:r>
                        <a:rPr lang="en-US" sz="1800" dirty="0" smtClean="0">
                          <a:solidFill>
                            <a:schemeClr val="tx1"/>
                          </a:solidFill>
                        </a:rPr>
                        <a:t>Liquidity management</a:t>
                      </a:r>
                      <a:endParaRPr lang="ar-SA" sz="1800" dirty="0">
                        <a:solidFill>
                          <a:schemeClr val="tx1"/>
                        </a:solidFill>
                      </a:endParaRPr>
                    </a:p>
                  </a:txBody>
                  <a:tcPr marT="45712" marB="45712"/>
                </a:tc>
              </a:tr>
              <a:tr h="370769">
                <a:tc>
                  <a:txBody>
                    <a:bodyPr/>
                    <a:lstStyle/>
                    <a:p>
                      <a:pPr algn="r" rtl="1"/>
                      <a:r>
                        <a:rPr lang="ar-SA" sz="1800" dirty="0" smtClean="0">
                          <a:solidFill>
                            <a:schemeClr val="tx1"/>
                          </a:solidFill>
                        </a:rPr>
                        <a:t>المضاربة/المجازفة</a:t>
                      </a:r>
                      <a:r>
                        <a:rPr lang="ar-SA" sz="1800" baseline="0" dirty="0" smtClean="0">
                          <a:solidFill>
                            <a:schemeClr val="tx1"/>
                          </a:solidFill>
                        </a:rPr>
                        <a:t> في الأسواق المالية</a:t>
                      </a:r>
                      <a:endParaRPr lang="ar-SA" sz="1800" dirty="0">
                        <a:solidFill>
                          <a:schemeClr val="tx1"/>
                        </a:solidFill>
                      </a:endParaRPr>
                    </a:p>
                  </a:txBody>
                  <a:tcPr marT="45712" marB="45712"/>
                </a:tc>
                <a:tc>
                  <a:txBody>
                    <a:bodyPr/>
                    <a:lstStyle/>
                    <a:p>
                      <a:pPr algn="l" rtl="0"/>
                      <a:r>
                        <a:rPr lang="en-US" sz="1800" dirty="0" smtClean="0">
                          <a:solidFill>
                            <a:schemeClr val="tx1"/>
                          </a:solidFill>
                        </a:rPr>
                        <a:t>Speculation</a:t>
                      </a:r>
                      <a:endParaRPr lang="ar-SA" sz="1800" dirty="0">
                        <a:solidFill>
                          <a:schemeClr val="tx1"/>
                        </a:solidFill>
                      </a:endParaRPr>
                    </a:p>
                  </a:txBody>
                  <a:tcPr marT="45712" marB="45712"/>
                </a:tc>
              </a:tr>
              <a:tr h="370769">
                <a:tc>
                  <a:txBody>
                    <a:bodyPr/>
                    <a:lstStyle/>
                    <a:p>
                      <a:pPr algn="r" rtl="1"/>
                      <a:r>
                        <a:rPr lang="ar-SA" sz="1800" dirty="0" smtClean="0">
                          <a:solidFill>
                            <a:schemeClr val="tx1"/>
                          </a:solidFill>
                        </a:rPr>
                        <a:t>الأزمات المالية</a:t>
                      </a:r>
                      <a:endParaRPr lang="ar-SA" sz="1800" dirty="0">
                        <a:solidFill>
                          <a:schemeClr val="tx1"/>
                        </a:solidFill>
                      </a:endParaRPr>
                    </a:p>
                  </a:txBody>
                  <a:tcPr marT="45712" marB="45712"/>
                </a:tc>
                <a:tc>
                  <a:txBody>
                    <a:bodyPr/>
                    <a:lstStyle/>
                    <a:p>
                      <a:pPr algn="l" rtl="0"/>
                      <a:r>
                        <a:rPr lang="en-US" sz="1800" dirty="0" smtClean="0">
                          <a:solidFill>
                            <a:schemeClr val="tx1"/>
                          </a:solidFill>
                        </a:rPr>
                        <a:t>Financial crises</a:t>
                      </a:r>
                      <a:endParaRPr lang="ar-SA" sz="1800" dirty="0">
                        <a:solidFill>
                          <a:schemeClr val="tx1"/>
                        </a:solidFill>
                      </a:endParaRPr>
                    </a:p>
                  </a:txBody>
                  <a:tcPr marT="45712" marB="45712"/>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ar-SA" altLang="ar-SA" smtClean="0"/>
              <a:t>المصطلحات الأساسية</a:t>
            </a:r>
          </a:p>
        </p:txBody>
      </p:sp>
      <p:sp>
        <p:nvSpPr>
          <p:cNvPr id="41987"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ar-SA" altLang="ar-SA" smtClean="0">
                <a:solidFill>
                  <a:schemeClr val="tx2"/>
                </a:solidFill>
              </a:rPr>
              <a:t>الهندسة المالية - مال 422</a:t>
            </a:r>
            <a:endParaRPr lang="en-US" altLang="ar-SA" smtClean="0">
              <a:solidFill>
                <a:schemeClr val="tx2"/>
              </a:solidFill>
            </a:endParaRPr>
          </a:p>
        </p:txBody>
      </p:sp>
      <p:sp>
        <p:nvSpPr>
          <p:cNvPr id="41988"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250227B-F03D-4A60-904A-28756129B97B}" type="slidenum">
              <a:rPr lang="en-US" altLang="ar-SA">
                <a:solidFill>
                  <a:schemeClr val="tx2"/>
                </a:solidFill>
              </a:rPr>
              <a:pPr eaLnBrk="1" hangingPunct="1"/>
              <a:t>34</a:t>
            </a:fld>
            <a:endParaRPr lang="en-US" altLang="ar-SA">
              <a:solidFill>
                <a:schemeClr val="tx2"/>
              </a:solidFill>
            </a:endParaRPr>
          </a:p>
        </p:txBody>
      </p:sp>
      <p:graphicFrame>
        <p:nvGraphicFramePr>
          <p:cNvPr id="8" name="Content Placeholder 3"/>
          <p:cNvGraphicFramePr>
            <a:graphicFrameLocks noGrp="1"/>
          </p:cNvGraphicFramePr>
          <p:nvPr>
            <p:ph idx="1"/>
          </p:nvPr>
        </p:nvGraphicFramePr>
        <p:xfrm>
          <a:off x="838200" y="2387600"/>
          <a:ext cx="7848600" cy="3708400"/>
        </p:xfrm>
        <a:graphic>
          <a:graphicData uri="http://schemas.openxmlformats.org/drawingml/2006/table">
            <a:tbl>
              <a:tblPr rtl="1" firstRow="1" bandRow="1">
                <a:tableStyleId>{5C22544A-7EE6-4342-B048-85BDC9FD1C3A}</a:tableStyleId>
              </a:tblPr>
              <a:tblGrid>
                <a:gridCol w="3924300"/>
                <a:gridCol w="3924300"/>
              </a:tblGrid>
              <a:tr h="370840">
                <a:tc>
                  <a:txBody>
                    <a:bodyPr/>
                    <a:lstStyle/>
                    <a:p>
                      <a:pPr algn="r" rtl="1"/>
                      <a:r>
                        <a:rPr lang="ar-SA" sz="1800" dirty="0" smtClean="0"/>
                        <a:t>الترجمة</a:t>
                      </a:r>
                      <a:endParaRPr lang="ar-SA" sz="1800" dirty="0"/>
                    </a:p>
                  </a:txBody>
                  <a:tcPr/>
                </a:tc>
                <a:tc>
                  <a:txBody>
                    <a:bodyPr/>
                    <a:lstStyle/>
                    <a:p>
                      <a:pPr algn="l" rtl="0"/>
                      <a:r>
                        <a:rPr lang="en-US" sz="1800" dirty="0" smtClean="0"/>
                        <a:t>Term </a:t>
                      </a:r>
                      <a:endParaRPr lang="ar-SA" sz="1800" dirty="0"/>
                    </a:p>
                  </a:txBody>
                  <a:tcPr/>
                </a:tc>
              </a:tr>
              <a:tr h="370840">
                <a:tc>
                  <a:txBody>
                    <a:bodyPr/>
                    <a:lstStyle/>
                    <a:p>
                      <a:pPr algn="r" rtl="1"/>
                      <a:r>
                        <a:rPr lang="ar-SA" sz="1800" dirty="0" smtClean="0">
                          <a:solidFill>
                            <a:schemeClr val="tx1"/>
                          </a:solidFill>
                        </a:rPr>
                        <a:t>الأسواق المنظمة</a:t>
                      </a:r>
                      <a:endParaRPr lang="ar-SA" sz="1800" dirty="0">
                        <a:solidFill>
                          <a:schemeClr val="tx1"/>
                        </a:solidFill>
                      </a:endParaRPr>
                    </a:p>
                  </a:txBody>
                  <a:tcPr/>
                </a:tc>
                <a:tc>
                  <a:txBody>
                    <a:bodyPr/>
                    <a:lstStyle/>
                    <a:p>
                      <a:pPr algn="l" rtl="0"/>
                      <a:r>
                        <a:rPr lang="en-US" sz="1800" b="0" i="0" u="none" strike="noStrike" kern="1200" baseline="0" dirty="0" smtClean="0">
                          <a:solidFill>
                            <a:schemeClr val="tx1"/>
                          </a:solidFill>
                          <a:latin typeface="+mn-lt"/>
                          <a:ea typeface="+mn-ea"/>
                          <a:cs typeface="+mn-cs"/>
                        </a:rPr>
                        <a:t>Exchange market</a:t>
                      </a:r>
                      <a:endParaRPr lang="ar-SA" sz="1800" dirty="0">
                        <a:solidFill>
                          <a:schemeClr val="tx1"/>
                        </a:solidFill>
                      </a:endParaRPr>
                    </a:p>
                  </a:txBody>
                  <a:tcPr/>
                </a:tc>
              </a:tr>
              <a:tr h="370840">
                <a:tc>
                  <a:txBody>
                    <a:bodyPr/>
                    <a:lstStyle/>
                    <a:p>
                      <a:pPr algn="r" rtl="1"/>
                      <a:r>
                        <a:rPr lang="ar-SA" sz="1800" dirty="0" smtClean="0">
                          <a:solidFill>
                            <a:schemeClr val="tx1"/>
                          </a:solidFill>
                        </a:rPr>
                        <a:t>الإصلاح المالي</a:t>
                      </a:r>
                      <a:endParaRPr lang="ar-SA" sz="1800" dirty="0">
                        <a:solidFill>
                          <a:schemeClr val="tx1"/>
                        </a:solidFill>
                      </a:endParaRPr>
                    </a:p>
                  </a:txBody>
                  <a:tcPr/>
                </a:tc>
                <a:tc>
                  <a:txBody>
                    <a:bodyPr/>
                    <a:lstStyle/>
                    <a:p>
                      <a:pPr algn="l" rtl="0"/>
                      <a:r>
                        <a:rPr lang="en-US" sz="1800" dirty="0" smtClean="0">
                          <a:solidFill>
                            <a:schemeClr val="tx1"/>
                          </a:solidFill>
                        </a:rPr>
                        <a:t>Financial reform</a:t>
                      </a:r>
                      <a:endParaRPr lang="ar-SA" sz="1800" dirty="0">
                        <a:solidFill>
                          <a:schemeClr val="tx1"/>
                        </a:solidFill>
                      </a:endParaRPr>
                    </a:p>
                  </a:txBody>
                  <a:tcPr/>
                </a:tc>
              </a:tr>
              <a:tr h="370840">
                <a:tc>
                  <a:txBody>
                    <a:bodyPr/>
                    <a:lstStyle/>
                    <a:p>
                      <a:pPr algn="r" rtl="1"/>
                      <a:r>
                        <a:rPr lang="ar-SA" sz="1800" dirty="0" smtClean="0">
                          <a:solidFill>
                            <a:schemeClr val="tx1"/>
                          </a:solidFill>
                        </a:rPr>
                        <a:t>المؤسسات المالية</a:t>
                      </a:r>
                      <a:endParaRPr lang="ar-SA" sz="1800" dirty="0">
                        <a:solidFill>
                          <a:schemeClr val="tx1"/>
                        </a:solidFill>
                      </a:endParaRPr>
                    </a:p>
                  </a:txBody>
                  <a:tcPr/>
                </a:tc>
                <a:tc>
                  <a:txBody>
                    <a:bodyPr/>
                    <a:lstStyle/>
                    <a:p>
                      <a:pPr algn="l" rtl="0"/>
                      <a:r>
                        <a:rPr lang="en-US" sz="1800" dirty="0" smtClean="0">
                          <a:solidFill>
                            <a:schemeClr val="tx1"/>
                          </a:solidFill>
                        </a:rPr>
                        <a:t>Financial institutions</a:t>
                      </a:r>
                      <a:endParaRPr lang="ar-SA" sz="1800" dirty="0">
                        <a:solidFill>
                          <a:schemeClr val="tx1"/>
                        </a:solidFill>
                      </a:endParaRPr>
                    </a:p>
                  </a:txBody>
                  <a:tcPr/>
                </a:tc>
              </a:tr>
              <a:tr h="370840">
                <a:tc>
                  <a:txBody>
                    <a:bodyPr/>
                    <a:lstStyle/>
                    <a:p>
                      <a:pPr algn="r" rtl="1"/>
                      <a:r>
                        <a:rPr lang="ar-SA" sz="1800" dirty="0" smtClean="0">
                          <a:solidFill>
                            <a:schemeClr val="tx1"/>
                          </a:solidFill>
                        </a:rPr>
                        <a:t>التوريق</a:t>
                      </a:r>
                      <a:endParaRPr lang="ar-SA" sz="1800" dirty="0">
                        <a:solidFill>
                          <a:schemeClr val="tx1"/>
                        </a:solidFill>
                      </a:endParaRPr>
                    </a:p>
                  </a:txBody>
                  <a:tcPr/>
                </a:tc>
                <a:tc>
                  <a:txBody>
                    <a:bodyPr/>
                    <a:lstStyle/>
                    <a:p>
                      <a:pPr algn="l" rtl="0"/>
                      <a:r>
                        <a:rPr lang="en-US" sz="1800" b="0" i="0" u="none" strike="noStrike" kern="1200" baseline="0" dirty="0" smtClean="0">
                          <a:solidFill>
                            <a:schemeClr val="tx1"/>
                          </a:solidFill>
                          <a:latin typeface="+mn-lt"/>
                          <a:ea typeface="+mn-ea"/>
                          <a:cs typeface="+mn-cs"/>
                        </a:rPr>
                        <a:t>Securitization</a:t>
                      </a:r>
                      <a:endParaRPr lang="ar-SA" sz="1800" dirty="0">
                        <a:solidFill>
                          <a:schemeClr val="tx1"/>
                        </a:solidFill>
                      </a:endParaRPr>
                    </a:p>
                  </a:txBody>
                  <a:tcPr/>
                </a:tc>
              </a:tr>
              <a:tr h="370840">
                <a:tc>
                  <a:txBody>
                    <a:bodyPr/>
                    <a:lstStyle/>
                    <a:p>
                      <a:pPr algn="r" rtl="1"/>
                      <a:r>
                        <a:rPr lang="ar-SA" sz="1800" dirty="0" smtClean="0">
                          <a:solidFill>
                            <a:schemeClr val="tx1"/>
                          </a:solidFill>
                        </a:rPr>
                        <a:t>الوساطة المالية</a:t>
                      </a:r>
                      <a:endParaRPr lang="ar-SA" sz="1800" dirty="0">
                        <a:solidFill>
                          <a:schemeClr val="tx1"/>
                        </a:solidFill>
                      </a:endParaRPr>
                    </a:p>
                  </a:txBody>
                  <a:tcPr/>
                </a:tc>
                <a:tc>
                  <a:txBody>
                    <a:bodyPr/>
                    <a:lstStyle/>
                    <a:p>
                      <a:pPr algn="l" rtl="0"/>
                      <a:r>
                        <a:rPr lang="en-US" sz="1800" dirty="0" smtClean="0">
                          <a:solidFill>
                            <a:schemeClr val="tx1"/>
                          </a:solidFill>
                        </a:rPr>
                        <a:t>Financial intermediation</a:t>
                      </a:r>
                      <a:endParaRPr lang="ar-SA" sz="1800" dirty="0">
                        <a:solidFill>
                          <a:schemeClr val="tx1"/>
                        </a:solidFill>
                      </a:endParaRPr>
                    </a:p>
                  </a:txBody>
                  <a:tcPr/>
                </a:tc>
              </a:tr>
              <a:tr h="370840">
                <a:tc>
                  <a:txBody>
                    <a:bodyPr/>
                    <a:lstStyle/>
                    <a:p>
                      <a:pPr algn="r" rtl="1"/>
                      <a:r>
                        <a:rPr lang="ar-SA" sz="1800" dirty="0" smtClean="0">
                          <a:solidFill>
                            <a:schemeClr val="tx1"/>
                          </a:solidFill>
                        </a:rPr>
                        <a:t>الكفاءة الاقتصادية</a:t>
                      </a:r>
                      <a:endParaRPr lang="ar-SA" sz="1800" dirty="0">
                        <a:solidFill>
                          <a:schemeClr val="tx1"/>
                        </a:solidFill>
                      </a:endParaRPr>
                    </a:p>
                  </a:txBody>
                  <a:tcPr/>
                </a:tc>
                <a:tc>
                  <a:txBody>
                    <a:bodyPr/>
                    <a:lstStyle/>
                    <a:p>
                      <a:pPr algn="l" rtl="0"/>
                      <a:r>
                        <a:rPr lang="en-US" sz="1800" dirty="0" smtClean="0">
                          <a:solidFill>
                            <a:schemeClr val="tx1"/>
                          </a:solidFill>
                        </a:rPr>
                        <a:t>Economic efficiency</a:t>
                      </a:r>
                      <a:endParaRPr lang="ar-SA" sz="1800" dirty="0">
                        <a:solidFill>
                          <a:schemeClr val="tx1"/>
                        </a:solidFill>
                      </a:endParaRPr>
                    </a:p>
                  </a:txBody>
                  <a:tcPr/>
                </a:tc>
              </a:tr>
              <a:tr h="370840">
                <a:tc>
                  <a:txBody>
                    <a:bodyPr/>
                    <a:lstStyle/>
                    <a:p>
                      <a:pPr algn="r" rtl="1"/>
                      <a:r>
                        <a:rPr lang="ar-SA" sz="1800" dirty="0" smtClean="0">
                          <a:solidFill>
                            <a:schemeClr val="tx1"/>
                          </a:solidFill>
                        </a:rPr>
                        <a:t>بطاقات الائتمان</a:t>
                      </a:r>
                      <a:endParaRPr lang="ar-SA" sz="1800" dirty="0">
                        <a:solidFill>
                          <a:schemeClr val="tx1"/>
                        </a:solidFill>
                      </a:endParaRPr>
                    </a:p>
                  </a:txBody>
                  <a:tcPr/>
                </a:tc>
                <a:tc>
                  <a:txBody>
                    <a:bodyPr/>
                    <a:lstStyle/>
                    <a:p>
                      <a:pPr algn="l" rtl="0"/>
                      <a:r>
                        <a:rPr lang="en-US" sz="1800" dirty="0" smtClean="0">
                          <a:solidFill>
                            <a:schemeClr val="tx1"/>
                          </a:solidFill>
                        </a:rPr>
                        <a:t>Credit cards</a:t>
                      </a:r>
                      <a:endParaRPr lang="ar-SA" sz="1800" dirty="0">
                        <a:solidFill>
                          <a:schemeClr val="tx1"/>
                        </a:solidFill>
                      </a:endParaRPr>
                    </a:p>
                  </a:txBody>
                  <a:tcPr/>
                </a:tc>
              </a:tr>
              <a:tr h="370840">
                <a:tc>
                  <a:txBody>
                    <a:bodyPr/>
                    <a:lstStyle/>
                    <a:p>
                      <a:pPr algn="r" rtl="1"/>
                      <a:r>
                        <a:rPr lang="ar-SA" sz="1800" dirty="0" smtClean="0">
                          <a:solidFill>
                            <a:schemeClr val="tx1"/>
                          </a:solidFill>
                        </a:rPr>
                        <a:t>المصارف</a:t>
                      </a:r>
                      <a:endParaRPr lang="ar-SA" sz="1800" dirty="0">
                        <a:solidFill>
                          <a:schemeClr val="tx1"/>
                        </a:solidFill>
                      </a:endParaRPr>
                    </a:p>
                  </a:txBody>
                  <a:tcPr/>
                </a:tc>
                <a:tc>
                  <a:txBody>
                    <a:bodyPr/>
                    <a:lstStyle/>
                    <a:p>
                      <a:pPr algn="l" rtl="0"/>
                      <a:r>
                        <a:rPr lang="en-US" sz="1800" dirty="0" smtClean="0">
                          <a:solidFill>
                            <a:schemeClr val="tx1"/>
                          </a:solidFill>
                        </a:rPr>
                        <a:t>Banks</a:t>
                      </a:r>
                      <a:endParaRPr lang="ar-SA" sz="1800" dirty="0">
                        <a:solidFill>
                          <a:schemeClr val="tx1"/>
                        </a:solidFill>
                      </a:endParaRPr>
                    </a:p>
                  </a:txBody>
                  <a:tcPr/>
                </a:tc>
              </a:tr>
              <a:tr h="370840">
                <a:tc>
                  <a:txBody>
                    <a:bodyPr/>
                    <a:lstStyle/>
                    <a:p>
                      <a:pPr algn="r" rtl="1"/>
                      <a:r>
                        <a:rPr lang="ar-SA" sz="1800" dirty="0" smtClean="0">
                          <a:solidFill>
                            <a:schemeClr val="tx1"/>
                          </a:solidFill>
                        </a:rPr>
                        <a:t>السوق</a:t>
                      </a:r>
                      <a:r>
                        <a:rPr lang="ar-SA" sz="1800" baseline="0" dirty="0" smtClean="0">
                          <a:solidFill>
                            <a:schemeClr val="tx1"/>
                          </a:solidFill>
                        </a:rPr>
                        <a:t> الموازية=المفتوحة</a:t>
                      </a:r>
                      <a:endParaRPr lang="ar-SA" sz="1800" dirty="0">
                        <a:solidFill>
                          <a:schemeClr val="tx1"/>
                        </a:solidFill>
                      </a:endParaRPr>
                    </a:p>
                  </a:txBody>
                  <a:tcPr/>
                </a:tc>
                <a:tc>
                  <a:txBody>
                    <a:bodyPr/>
                    <a:lstStyle/>
                    <a:p>
                      <a:pPr algn="l" rtl="0"/>
                      <a:r>
                        <a:rPr lang="en-US" sz="1800" dirty="0" smtClean="0">
                          <a:solidFill>
                            <a:schemeClr val="tx1"/>
                          </a:solidFill>
                        </a:rPr>
                        <a:t>Over-the-counter (OTC)</a:t>
                      </a:r>
                      <a:r>
                        <a:rPr lang="ar-SA" sz="1800" dirty="0" smtClean="0">
                          <a:solidFill>
                            <a:schemeClr val="tx1"/>
                          </a:solidFill>
                        </a:rPr>
                        <a:t> </a:t>
                      </a:r>
                      <a:r>
                        <a:rPr lang="en-US" sz="1800" baseline="0" dirty="0" smtClean="0">
                          <a:solidFill>
                            <a:schemeClr val="tx1"/>
                          </a:solidFill>
                        </a:rPr>
                        <a:t> market</a:t>
                      </a:r>
                      <a:endParaRPr lang="ar-SA" sz="1800" dirty="0">
                        <a:solidFill>
                          <a:schemeClr val="tx1"/>
                        </a:solidFill>
                      </a:endParaRPr>
                    </a:p>
                  </a:txBody>
                  <a:tcPr/>
                </a:tc>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ontent Placeholder 2"/>
          <p:cNvSpPr>
            <a:spLocks noGrp="1"/>
          </p:cNvSpPr>
          <p:nvPr>
            <p:ph idx="1"/>
          </p:nvPr>
        </p:nvSpPr>
        <p:spPr/>
        <p:txBody>
          <a:bodyPr/>
          <a:lstStyle/>
          <a:p>
            <a:pPr eaLnBrk="1" hangingPunct="1"/>
            <a:r>
              <a:rPr lang="ar-SA" altLang="ar-SA" smtClean="0"/>
              <a:t>تم في هذه الوحدة التعرف على مفهوم الهندسة المالية، وعلاقتها بالمشتقات المالية التي تعد أبرز ثمراتها. مع بيان الفرق بينها وبين الهندسة المالية الإسلامية.</a:t>
            </a:r>
          </a:p>
          <a:p>
            <a:pPr eaLnBrk="1" hangingPunct="1"/>
            <a:r>
              <a:rPr lang="ar-SA" altLang="ar-SA" smtClean="0"/>
              <a:t>بينت الوحدة الآثار الاقتصادية الإيجابية والسلبية للهندسة المالية، مع التركيز على آثار بعض منتجاتها السلبية والتي كان لها دور واضح في حدوث الأزمة المالية الأخيرة.</a:t>
            </a:r>
          </a:p>
          <a:p>
            <a:pPr eaLnBrk="1" hangingPunct="1"/>
            <a:r>
              <a:rPr lang="ar-SA" altLang="ar-SA" smtClean="0"/>
              <a:t>ثم استعرضت الدليل الإحصائي حول مدى تقلب الأسواق المالية في العقود الأخيرة، ودور أبرز منتجات الهندسة المالية (المشتقات) في ذلك. وأهم الدروس المستفادة من نجاح وإخفاق المشتقات في العقود الماضية.</a:t>
            </a:r>
          </a:p>
          <a:p>
            <a:pPr eaLnBrk="1" hangingPunct="1"/>
            <a:endParaRPr lang="ar-SA" altLang="ar-SA" smtClean="0"/>
          </a:p>
          <a:p>
            <a:pPr eaLnBrk="1" hangingPunct="1"/>
            <a:endParaRPr lang="ar-SA" altLang="ar-SA" smtClean="0"/>
          </a:p>
        </p:txBody>
      </p:sp>
      <p:sp>
        <p:nvSpPr>
          <p:cNvPr id="43011" name="Title 1"/>
          <p:cNvSpPr>
            <a:spLocks noGrp="1"/>
          </p:cNvSpPr>
          <p:nvPr>
            <p:ph type="title"/>
          </p:nvPr>
        </p:nvSpPr>
        <p:spPr/>
        <p:txBody>
          <a:bodyPr/>
          <a:lstStyle/>
          <a:p>
            <a:pPr eaLnBrk="1" hangingPunct="1"/>
            <a:r>
              <a:rPr lang="ar-SA" altLang="ar-SA" smtClean="0"/>
              <a:t>ملخص الوحدة</a:t>
            </a:r>
          </a:p>
        </p:txBody>
      </p:sp>
      <p:sp>
        <p:nvSpPr>
          <p:cNvPr id="43012"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ar-SA" altLang="ar-SA" smtClean="0">
                <a:solidFill>
                  <a:schemeClr val="tx2"/>
                </a:solidFill>
              </a:rPr>
              <a:t>الهندسة المالية - مال 422</a:t>
            </a:r>
            <a:endParaRPr lang="en-US" altLang="ar-SA" smtClean="0">
              <a:solidFill>
                <a:schemeClr val="tx2"/>
              </a:solidFill>
            </a:endParaRPr>
          </a:p>
        </p:txBody>
      </p:sp>
      <p:sp>
        <p:nvSpPr>
          <p:cNvPr id="43013"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7C184E1-508F-4C80-A7DD-BB6239A7312C}" type="slidenum">
              <a:rPr lang="en-US" altLang="ar-SA">
                <a:solidFill>
                  <a:schemeClr val="tx2"/>
                </a:solidFill>
              </a:rPr>
              <a:pPr eaLnBrk="1" hangingPunct="1"/>
              <a:t>35</a:t>
            </a:fld>
            <a:endParaRPr lang="en-US" altLang="ar-SA">
              <a:solidFill>
                <a:schemeClr val="tx2"/>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2"/>
          <p:cNvSpPr>
            <a:spLocks noGrp="1"/>
          </p:cNvSpPr>
          <p:nvPr>
            <p:ph idx="1"/>
          </p:nvPr>
        </p:nvSpPr>
        <p:spPr/>
        <p:txBody>
          <a:bodyPr/>
          <a:lstStyle/>
          <a:p>
            <a:pPr eaLnBrk="1" hangingPunct="1"/>
            <a:r>
              <a:rPr lang="ar-SA" altLang="ar-SA" smtClean="0"/>
              <a:t>وقدمت الوحدة إحصاءات حديثة حول حجم سوق المشتقات المالية، واتجاهات نموها. واتضح منها أن سوق المشتقات الموازية (مقارنة بالمنظمة) تستحوذ على أغلب صفقات السوق من حيث القيمة</a:t>
            </a:r>
          </a:p>
          <a:p>
            <a:pPr eaLnBrk="1" hangingPunct="1"/>
            <a:r>
              <a:rPr lang="ar-SA" altLang="ar-SA" smtClean="0"/>
              <a:t>وقدمت الوحدة أخيرا نظرة فاحصة لهيكل سوق المشتقات، بالتركيز على توزيع العقود التي تتم في الأسواق المنظمة والموازية حسب أنواع المشتقات، والأصول الضمنية المبنية عليها.</a:t>
            </a:r>
          </a:p>
        </p:txBody>
      </p:sp>
      <p:sp>
        <p:nvSpPr>
          <p:cNvPr id="44035" name="Title 1"/>
          <p:cNvSpPr>
            <a:spLocks noGrp="1"/>
          </p:cNvSpPr>
          <p:nvPr>
            <p:ph type="title"/>
          </p:nvPr>
        </p:nvSpPr>
        <p:spPr/>
        <p:txBody>
          <a:bodyPr/>
          <a:lstStyle/>
          <a:p>
            <a:pPr eaLnBrk="1" hangingPunct="1"/>
            <a:r>
              <a:rPr lang="ar-SA" altLang="ar-SA" smtClean="0"/>
              <a:t>ملخص الوحدة</a:t>
            </a:r>
          </a:p>
        </p:txBody>
      </p:sp>
      <p:sp>
        <p:nvSpPr>
          <p:cNvPr id="44036"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ar-SA" altLang="ar-SA" smtClean="0">
                <a:solidFill>
                  <a:schemeClr val="tx2"/>
                </a:solidFill>
              </a:rPr>
              <a:t>الهندسة المالية - مال 422</a:t>
            </a:r>
            <a:endParaRPr lang="en-US" altLang="ar-SA" smtClean="0">
              <a:solidFill>
                <a:schemeClr val="tx2"/>
              </a:solidFill>
            </a:endParaRPr>
          </a:p>
        </p:txBody>
      </p:sp>
      <p:sp>
        <p:nvSpPr>
          <p:cNvPr id="44037"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6B8DDEC-C73B-4E0E-9AEC-8FBB4282102C}" type="slidenum">
              <a:rPr lang="en-US" altLang="ar-SA">
                <a:solidFill>
                  <a:schemeClr val="tx2"/>
                </a:solidFill>
              </a:rPr>
              <a:pPr eaLnBrk="1" hangingPunct="1"/>
              <a:t>36</a:t>
            </a:fld>
            <a:endParaRPr lang="en-US" altLang="ar-SA">
              <a:solidFill>
                <a:schemeClr val="tx2"/>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p:cNvSpPr>
            <a:spLocks noGrp="1"/>
          </p:cNvSpPr>
          <p:nvPr>
            <p:ph idx="1"/>
          </p:nvPr>
        </p:nvSpPr>
        <p:spPr/>
        <p:txBody>
          <a:bodyPr/>
          <a:lstStyle/>
          <a:p>
            <a:pPr eaLnBrk="1" hangingPunct="1"/>
            <a:r>
              <a:rPr lang="ar-SA" altLang="ar-SA" smtClean="0"/>
              <a:t>ما أصول المعاملات المحرمة في الشريعة؟</a:t>
            </a:r>
          </a:p>
          <a:p>
            <a:pPr eaLnBrk="1" hangingPunct="1"/>
            <a:r>
              <a:rPr lang="ar-SA" altLang="ar-SA" smtClean="0"/>
              <a:t>هل الربا محرم في الإسلام فقط؟</a:t>
            </a:r>
          </a:p>
          <a:p>
            <a:pPr eaLnBrk="1" hangingPunct="1"/>
            <a:r>
              <a:rPr lang="ar-SA" altLang="ar-SA" smtClean="0"/>
              <a:t>ما مخاطر الربا الاقتصادية؟ مع الإشارة لبعض الإحصاءات</a:t>
            </a:r>
          </a:p>
          <a:p>
            <a:pPr eaLnBrk="1" hangingPunct="1"/>
            <a:r>
              <a:rPr lang="ar-SA" altLang="ar-SA" smtClean="0"/>
              <a:t>ما الفروق الرئيسة بين أنواع الربا المختلفة؟</a:t>
            </a:r>
          </a:p>
          <a:p>
            <a:pPr eaLnBrk="1" hangingPunct="1"/>
            <a:r>
              <a:rPr lang="ar-SA" altLang="ar-SA" smtClean="0"/>
              <a:t>ما الفروق بين التمويل بالمرابحة والتمويل بقرض ربوي؟</a:t>
            </a:r>
          </a:p>
          <a:p>
            <a:pPr eaLnBrk="1" hangingPunct="1"/>
            <a:r>
              <a:rPr lang="ar-SA" altLang="ar-SA" smtClean="0"/>
              <a:t>ما علاقة الخطر بمفهوم الغرر في الفقه الإسلامي؟</a:t>
            </a:r>
          </a:p>
          <a:p>
            <a:pPr eaLnBrk="1" hangingPunct="1"/>
            <a:endParaRPr lang="ar-SA" altLang="ar-SA" smtClean="0"/>
          </a:p>
        </p:txBody>
      </p:sp>
      <p:sp>
        <p:nvSpPr>
          <p:cNvPr id="45059" name="Title 1"/>
          <p:cNvSpPr>
            <a:spLocks noGrp="1"/>
          </p:cNvSpPr>
          <p:nvPr>
            <p:ph type="title"/>
          </p:nvPr>
        </p:nvSpPr>
        <p:spPr/>
        <p:txBody>
          <a:bodyPr/>
          <a:lstStyle/>
          <a:p>
            <a:pPr eaLnBrk="1" hangingPunct="1"/>
            <a:r>
              <a:rPr lang="ar-SA" altLang="ar-SA" smtClean="0"/>
              <a:t>ماذا سندرس في الوحدة القادمة</a:t>
            </a:r>
          </a:p>
        </p:txBody>
      </p:sp>
      <p:sp>
        <p:nvSpPr>
          <p:cNvPr id="45060"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ar-SA" altLang="ar-SA" smtClean="0">
                <a:solidFill>
                  <a:schemeClr val="tx2"/>
                </a:solidFill>
              </a:rPr>
              <a:t>الهندسة المالية - مال 422</a:t>
            </a:r>
            <a:endParaRPr lang="en-US" altLang="ar-SA" smtClean="0">
              <a:solidFill>
                <a:schemeClr val="tx2"/>
              </a:solidFill>
            </a:endParaRPr>
          </a:p>
        </p:txBody>
      </p:sp>
      <p:sp>
        <p:nvSpPr>
          <p:cNvPr id="45061"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C274F93-2C04-4A52-A16A-DF7ACB73D8D4}" type="slidenum">
              <a:rPr lang="en-US" altLang="ar-SA">
                <a:solidFill>
                  <a:schemeClr val="tx2"/>
                </a:solidFill>
              </a:rPr>
              <a:pPr eaLnBrk="1" hangingPunct="1"/>
              <a:t>37</a:t>
            </a:fld>
            <a:endParaRPr lang="en-US" altLang="ar-SA">
              <a:solidFill>
                <a:schemeClr val="tx2"/>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2"/>
          <p:cNvSpPr>
            <a:spLocks noGrp="1"/>
          </p:cNvSpPr>
          <p:nvPr>
            <p:ph idx="1"/>
          </p:nvPr>
        </p:nvSpPr>
        <p:spPr/>
        <p:txBody>
          <a:bodyPr/>
          <a:lstStyle/>
          <a:p>
            <a:pPr eaLnBrk="1" hangingPunct="1"/>
            <a:r>
              <a:rPr lang="ar-SA" altLang="ar-SA" smtClean="0"/>
              <a:t>ما ضوابط المخاطرة المقبولة في الشريعة؟</a:t>
            </a:r>
          </a:p>
          <a:p>
            <a:pPr eaLnBrk="1" hangingPunct="1"/>
            <a:r>
              <a:rPr lang="ar-SA" altLang="ar-SA" smtClean="0"/>
              <a:t>كيف يمكن معرفة وجود الغرر في العقد؟</a:t>
            </a:r>
          </a:p>
          <a:p>
            <a:pPr eaLnBrk="1" hangingPunct="1"/>
            <a:r>
              <a:rPr lang="ar-SA" altLang="ar-SA" smtClean="0"/>
              <a:t>ما المبادلات الصفرية والإيجابية وغير الصفرية؟</a:t>
            </a:r>
          </a:p>
          <a:p>
            <a:pPr eaLnBrk="1" hangingPunct="1"/>
            <a:r>
              <a:rPr lang="ar-SA" altLang="ar-SA" smtClean="0"/>
              <a:t>ما الفرق بين المشاركة في الربح والمشاركة في الإيرادات؟</a:t>
            </a:r>
          </a:p>
          <a:p>
            <a:pPr eaLnBrk="1" hangingPunct="1"/>
            <a:r>
              <a:rPr lang="ar-SA" altLang="ar-SA" smtClean="0"/>
              <a:t>كيف يمكن تصنيف العقود الشرعية المشهورة حسب معيار الغرر؟</a:t>
            </a:r>
          </a:p>
        </p:txBody>
      </p:sp>
      <p:sp>
        <p:nvSpPr>
          <p:cNvPr id="46083" name="Title 1"/>
          <p:cNvSpPr>
            <a:spLocks noGrp="1"/>
          </p:cNvSpPr>
          <p:nvPr>
            <p:ph type="title"/>
          </p:nvPr>
        </p:nvSpPr>
        <p:spPr/>
        <p:txBody>
          <a:bodyPr/>
          <a:lstStyle/>
          <a:p>
            <a:pPr eaLnBrk="1" hangingPunct="1"/>
            <a:r>
              <a:rPr lang="ar-SA" altLang="ar-SA" smtClean="0"/>
              <a:t>ماذا سندرس في الوحدة القادمة</a:t>
            </a:r>
          </a:p>
        </p:txBody>
      </p:sp>
      <p:sp>
        <p:nvSpPr>
          <p:cNvPr id="46084"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ar-SA" altLang="ar-SA" smtClean="0">
                <a:solidFill>
                  <a:schemeClr val="tx2"/>
                </a:solidFill>
              </a:rPr>
              <a:t>الهندسة المالية - مال 422</a:t>
            </a:r>
            <a:endParaRPr lang="en-US" altLang="ar-SA" smtClean="0">
              <a:solidFill>
                <a:schemeClr val="tx2"/>
              </a:solidFill>
            </a:endParaRPr>
          </a:p>
        </p:txBody>
      </p:sp>
      <p:sp>
        <p:nvSpPr>
          <p:cNvPr id="46085"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D02A416-AF6F-4501-9E40-9B05526099BA}" type="slidenum">
              <a:rPr lang="en-US" altLang="ar-SA">
                <a:solidFill>
                  <a:schemeClr val="tx2"/>
                </a:solidFill>
              </a:rPr>
              <a:pPr eaLnBrk="1" hangingPunct="1"/>
              <a:t>38</a:t>
            </a:fld>
            <a:endParaRPr lang="en-US" altLang="ar-SA">
              <a:solidFill>
                <a:schemeClr val="tx2"/>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1"/>
          <p:cNvSpPr>
            <a:spLocks noGrp="1"/>
          </p:cNvSpPr>
          <p:nvPr>
            <p:ph idx="1"/>
          </p:nvPr>
        </p:nvSpPr>
        <p:spPr/>
        <p:txBody>
          <a:bodyPr/>
          <a:lstStyle/>
          <a:p>
            <a:pPr eaLnBrk="1" hangingPunct="1"/>
            <a:r>
              <a:rPr lang="ar-SA" altLang="ar-SA" smtClean="0">
                <a:solidFill>
                  <a:schemeClr val="tx1"/>
                </a:solidFill>
              </a:rPr>
              <a:t>وصل بين كل حرف ونظيره دون أن تتقاطع الخطوط  ودون الخروج من الإطار.</a:t>
            </a:r>
            <a:endParaRPr lang="en-US" altLang="ar-SA" smtClean="0">
              <a:solidFill>
                <a:schemeClr val="tx1"/>
              </a:solidFill>
            </a:endParaRPr>
          </a:p>
          <a:p>
            <a:pPr eaLnBrk="1" hangingPunct="1"/>
            <a:endParaRPr lang="ar-SA" altLang="ar-SA" smtClean="0"/>
          </a:p>
        </p:txBody>
      </p:sp>
      <p:sp>
        <p:nvSpPr>
          <p:cNvPr id="47107" name="Title 2"/>
          <p:cNvSpPr>
            <a:spLocks noGrp="1"/>
          </p:cNvSpPr>
          <p:nvPr>
            <p:ph type="title"/>
          </p:nvPr>
        </p:nvSpPr>
        <p:spPr/>
        <p:txBody>
          <a:bodyPr/>
          <a:lstStyle/>
          <a:p>
            <a:pPr eaLnBrk="1" hangingPunct="1"/>
            <a:r>
              <a:rPr lang="ar-SA" altLang="ar-SA" smtClean="0"/>
              <a:t>مرن عضلات مخك</a:t>
            </a:r>
          </a:p>
        </p:txBody>
      </p:sp>
      <p:sp>
        <p:nvSpPr>
          <p:cNvPr id="47108"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ar-SA" altLang="ar-SA" smtClean="0">
                <a:solidFill>
                  <a:schemeClr val="tx2"/>
                </a:solidFill>
              </a:rPr>
              <a:t>الهندسة المالية - مال 422</a:t>
            </a:r>
            <a:endParaRPr lang="en-US" altLang="ar-SA" smtClean="0">
              <a:solidFill>
                <a:schemeClr val="tx2"/>
              </a:solidFill>
            </a:endParaRPr>
          </a:p>
        </p:txBody>
      </p:sp>
      <p:sp>
        <p:nvSpPr>
          <p:cNvPr id="4710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A331F80-3529-4CBC-97A6-CACF983FDD20}" type="slidenum">
              <a:rPr lang="en-US" altLang="ar-SA">
                <a:solidFill>
                  <a:schemeClr val="tx2"/>
                </a:solidFill>
              </a:rPr>
              <a:pPr eaLnBrk="1" hangingPunct="1"/>
              <a:t>39</a:t>
            </a:fld>
            <a:endParaRPr lang="en-US" altLang="ar-SA">
              <a:solidFill>
                <a:schemeClr val="tx2"/>
              </a:solidFill>
            </a:endParaRPr>
          </a:p>
        </p:txBody>
      </p:sp>
      <p:pic>
        <p:nvPicPr>
          <p:cNvPr id="47110"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4138" y="3352800"/>
            <a:ext cx="3895725" cy="256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ar-SA" altLang="ar-SA" sz="4000" smtClean="0"/>
              <a:t>المحتويات</a:t>
            </a:r>
            <a:endParaRPr lang="en-US" altLang="ar-SA" sz="2400" smtClean="0">
              <a:solidFill>
                <a:schemeClr val="accent1"/>
              </a:solidFill>
            </a:endParaRPr>
          </a:p>
        </p:txBody>
      </p:sp>
      <p:sp>
        <p:nvSpPr>
          <p:cNvPr id="11267" name="Line 11"/>
          <p:cNvSpPr>
            <a:spLocks noChangeShapeType="1"/>
          </p:cNvSpPr>
          <p:nvPr/>
        </p:nvSpPr>
        <p:spPr bwMode="auto">
          <a:xfrm>
            <a:off x="1752600" y="2740025"/>
            <a:ext cx="4800600" cy="0"/>
          </a:xfrm>
          <a:prstGeom prst="line">
            <a:avLst/>
          </a:prstGeom>
          <a:noFill/>
          <a:ln w="25400">
            <a:solidFill>
              <a:srgbClr val="C0C0C0"/>
            </a:solidFill>
            <a:prstDash val="sysDot"/>
            <a:round/>
            <a:headEnd/>
            <a:tailEnd type="oval" w="med" len="med"/>
          </a:ln>
          <a:extLst>
            <a:ext uri="{909E8E84-426E-40DD-AFC4-6F175D3DCCD1}">
              <a14:hiddenFill xmlns:a14="http://schemas.microsoft.com/office/drawing/2010/main">
                <a:noFill/>
              </a14:hiddenFill>
            </a:ext>
          </a:extLst>
        </p:spPr>
        <p:txBody>
          <a:bodyPr wrap="none" anchor="ctr"/>
          <a:lstStyle/>
          <a:p>
            <a:endParaRPr lang="ar-SA"/>
          </a:p>
        </p:txBody>
      </p:sp>
      <p:sp>
        <p:nvSpPr>
          <p:cNvPr id="11268" name="Text Box 12"/>
          <p:cNvSpPr txBox="1">
            <a:spLocks noChangeArrowheads="1"/>
          </p:cNvSpPr>
          <p:nvPr/>
        </p:nvSpPr>
        <p:spPr bwMode="auto">
          <a:xfrm>
            <a:off x="1981200" y="2206625"/>
            <a:ext cx="449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algn="ctr"/>
            <a:r>
              <a:rPr lang="ar-SA" altLang="ar-SA" sz="2400"/>
              <a:t>المخاطرة والتحوط</a:t>
            </a:r>
            <a:endParaRPr lang="en-US" altLang="ar-SA" sz="2400"/>
          </a:p>
        </p:txBody>
      </p:sp>
      <p:sp>
        <p:nvSpPr>
          <p:cNvPr id="11269" name="Line 14"/>
          <p:cNvSpPr>
            <a:spLocks noChangeShapeType="1"/>
          </p:cNvSpPr>
          <p:nvPr/>
        </p:nvSpPr>
        <p:spPr bwMode="auto">
          <a:xfrm>
            <a:off x="1752600" y="3459163"/>
            <a:ext cx="4800600" cy="0"/>
          </a:xfrm>
          <a:prstGeom prst="line">
            <a:avLst/>
          </a:prstGeom>
          <a:noFill/>
          <a:ln w="25400">
            <a:solidFill>
              <a:srgbClr val="C0C0C0"/>
            </a:solidFill>
            <a:prstDash val="sysDot"/>
            <a:round/>
            <a:headEnd/>
            <a:tailEnd type="oval" w="med" len="med"/>
          </a:ln>
          <a:extLst>
            <a:ext uri="{909E8E84-426E-40DD-AFC4-6F175D3DCCD1}">
              <a14:hiddenFill xmlns:a14="http://schemas.microsoft.com/office/drawing/2010/main">
                <a:noFill/>
              </a14:hiddenFill>
            </a:ext>
          </a:extLst>
        </p:spPr>
        <p:txBody>
          <a:bodyPr wrap="none" anchor="ctr"/>
          <a:lstStyle/>
          <a:p>
            <a:endParaRPr lang="ar-SA"/>
          </a:p>
        </p:txBody>
      </p:sp>
      <p:sp>
        <p:nvSpPr>
          <p:cNvPr id="11270" name="Text Box 26"/>
          <p:cNvSpPr txBox="1">
            <a:spLocks noChangeArrowheads="1"/>
          </p:cNvSpPr>
          <p:nvPr/>
        </p:nvSpPr>
        <p:spPr bwMode="auto">
          <a:xfrm>
            <a:off x="1981200" y="3611563"/>
            <a:ext cx="4495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algn="ctr"/>
            <a:r>
              <a:rPr lang="ar-SA" altLang="ar-SA" sz="2400"/>
              <a:t>نظرة تقويمية للمشتقات</a:t>
            </a:r>
          </a:p>
        </p:txBody>
      </p:sp>
      <p:sp>
        <p:nvSpPr>
          <p:cNvPr id="11271" name="Text Box 30"/>
          <p:cNvSpPr txBox="1">
            <a:spLocks noChangeArrowheads="1"/>
          </p:cNvSpPr>
          <p:nvPr/>
        </p:nvSpPr>
        <p:spPr bwMode="gray">
          <a:xfrm>
            <a:off x="7283450" y="5605463"/>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ar-SA" sz="2400" b="1">
                <a:solidFill>
                  <a:schemeClr val="bg1"/>
                </a:solidFill>
              </a:rPr>
              <a:t>6</a:t>
            </a:r>
          </a:p>
        </p:txBody>
      </p:sp>
      <p:grpSp>
        <p:nvGrpSpPr>
          <p:cNvPr id="11272" name="Group 21"/>
          <p:cNvGrpSpPr>
            <a:grpSpLocks/>
          </p:cNvGrpSpPr>
          <p:nvPr/>
        </p:nvGrpSpPr>
        <p:grpSpPr bwMode="auto">
          <a:xfrm>
            <a:off x="6389688" y="2133600"/>
            <a:ext cx="762000" cy="665163"/>
            <a:chOff x="3174" y="2656"/>
            <a:chExt cx="1549" cy="1351"/>
          </a:xfrm>
        </p:grpSpPr>
        <p:sp>
          <p:nvSpPr>
            <p:cNvPr id="11287" name="AutoShape 22"/>
            <p:cNvSpPr>
              <a:spLocks noChangeArrowheads="1"/>
            </p:cNvSpPr>
            <p:nvPr/>
          </p:nvSpPr>
          <p:spPr bwMode="gray">
            <a:xfrm>
              <a:off x="3187" y="2679"/>
              <a:ext cx="1536" cy="1328"/>
            </a:xfrm>
            <a:prstGeom prst="hexagon">
              <a:avLst>
                <a:gd name="adj" fmla="val 28916"/>
                <a:gd name="vf" fmla="val 115470"/>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ar-SA" altLang="ar-SA"/>
            </a:p>
          </p:txBody>
        </p:sp>
        <p:sp>
          <p:nvSpPr>
            <p:cNvPr id="11288" name="AutoShape 23"/>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ar-SA" altLang="ar-SA"/>
            </a:p>
          </p:txBody>
        </p:sp>
        <p:sp>
          <p:nvSpPr>
            <p:cNvPr id="48" name="AutoShape 24"/>
            <p:cNvSpPr>
              <a:spLocks noChangeArrowheads="1"/>
            </p:cNvSpPr>
            <p:nvPr/>
          </p:nvSpPr>
          <p:spPr bwMode="gray">
            <a:xfrm>
              <a:off x="3264" y="2737"/>
              <a:ext cx="1349" cy="1167"/>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tx1"/>
              </a:solidFill>
              <a:miter lim="800000"/>
              <a:headEnd/>
              <a:tailEnd/>
            </a:ln>
            <a:effectLst/>
          </p:spPr>
          <p:txBody>
            <a:bodyPr wrap="none" anchor="ctr"/>
            <a:lstStyle/>
            <a:p>
              <a:pPr>
                <a:defRPr/>
              </a:pPr>
              <a:endParaRPr lang="ar-SA">
                <a:latin typeface="Arial" charset="0"/>
              </a:endParaRPr>
            </a:p>
          </p:txBody>
        </p:sp>
      </p:grpSp>
      <p:sp>
        <p:nvSpPr>
          <p:cNvPr id="11273" name="Text Box 30"/>
          <p:cNvSpPr txBox="1">
            <a:spLocks noChangeArrowheads="1"/>
          </p:cNvSpPr>
          <p:nvPr/>
        </p:nvSpPr>
        <p:spPr bwMode="gray">
          <a:xfrm>
            <a:off x="6586538" y="2232025"/>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ar-SA" sz="2400" b="1">
                <a:solidFill>
                  <a:schemeClr val="bg1"/>
                </a:solidFill>
              </a:rPr>
              <a:t>6</a:t>
            </a:r>
          </a:p>
        </p:txBody>
      </p:sp>
      <p:grpSp>
        <p:nvGrpSpPr>
          <p:cNvPr id="11274" name="Group 21"/>
          <p:cNvGrpSpPr>
            <a:grpSpLocks/>
          </p:cNvGrpSpPr>
          <p:nvPr/>
        </p:nvGrpSpPr>
        <p:grpSpPr bwMode="auto">
          <a:xfrm>
            <a:off x="6389688" y="2840038"/>
            <a:ext cx="762000" cy="665162"/>
            <a:chOff x="3174" y="2656"/>
            <a:chExt cx="1549" cy="1351"/>
          </a:xfrm>
        </p:grpSpPr>
        <p:sp>
          <p:nvSpPr>
            <p:cNvPr id="11284" name="AutoShape 22"/>
            <p:cNvSpPr>
              <a:spLocks noChangeArrowheads="1"/>
            </p:cNvSpPr>
            <p:nvPr/>
          </p:nvSpPr>
          <p:spPr bwMode="gray">
            <a:xfrm>
              <a:off x="3187" y="2679"/>
              <a:ext cx="1536" cy="1328"/>
            </a:xfrm>
            <a:prstGeom prst="hexagon">
              <a:avLst>
                <a:gd name="adj" fmla="val 28916"/>
                <a:gd name="vf" fmla="val 115470"/>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ar-SA" altLang="ar-SA"/>
            </a:p>
          </p:txBody>
        </p:sp>
        <p:sp>
          <p:nvSpPr>
            <p:cNvPr id="11285" name="AutoShape 23"/>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ar-SA" altLang="ar-SA"/>
            </a:p>
          </p:txBody>
        </p:sp>
        <p:sp>
          <p:nvSpPr>
            <p:cNvPr id="53" name="AutoShape 24"/>
            <p:cNvSpPr>
              <a:spLocks noChangeArrowheads="1"/>
            </p:cNvSpPr>
            <p:nvPr/>
          </p:nvSpPr>
          <p:spPr bwMode="gray">
            <a:xfrm>
              <a:off x="3264" y="2737"/>
              <a:ext cx="1349" cy="1167"/>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tx1"/>
              </a:solidFill>
              <a:miter lim="800000"/>
              <a:headEnd/>
              <a:tailEnd/>
            </a:ln>
            <a:effectLst/>
          </p:spPr>
          <p:txBody>
            <a:bodyPr wrap="none" anchor="ctr"/>
            <a:lstStyle/>
            <a:p>
              <a:pPr>
                <a:defRPr/>
              </a:pPr>
              <a:endParaRPr lang="ar-SA">
                <a:latin typeface="Arial" charset="0"/>
              </a:endParaRPr>
            </a:p>
          </p:txBody>
        </p:sp>
      </p:grpSp>
      <p:sp>
        <p:nvSpPr>
          <p:cNvPr id="11275" name="Text Box 30"/>
          <p:cNvSpPr txBox="1">
            <a:spLocks noChangeArrowheads="1"/>
          </p:cNvSpPr>
          <p:nvPr/>
        </p:nvSpPr>
        <p:spPr bwMode="gray">
          <a:xfrm>
            <a:off x="6586538" y="2938463"/>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ar-SA" sz="2400" b="1">
                <a:solidFill>
                  <a:schemeClr val="bg1"/>
                </a:solidFill>
              </a:rPr>
              <a:t>7</a:t>
            </a:r>
          </a:p>
        </p:txBody>
      </p:sp>
      <p:grpSp>
        <p:nvGrpSpPr>
          <p:cNvPr id="11276" name="Group 21"/>
          <p:cNvGrpSpPr>
            <a:grpSpLocks/>
          </p:cNvGrpSpPr>
          <p:nvPr/>
        </p:nvGrpSpPr>
        <p:grpSpPr bwMode="auto">
          <a:xfrm>
            <a:off x="6389688" y="3525838"/>
            <a:ext cx="762000" cy="665162"/>
            <a:chOff x="3174" y="2656"/>
            <a:chExt cx="1549" cy="1351"/>
          </a:xfrm>
        </p:grpSpPr>
        <p:sp>
          <p:nvSpPr>
            <p:cNvPr id="11281" name="AutoShape 22"/>
            <p:cNvSpPr>
              <a:spLocks noChangeArrowheads="1"/>
            </p:cNvSpPr>
            <p:nvPr/>
          </p:nvSpPr>
          <p:spPr bwMode="gray">
            <a:xfrm>
              <a:off x="3187" y="2679"/>
              <a:ext cx="1536" cy="1328"/>
            </a:xfrm>
            <a:prstGeom prst="hexagon">
              <a:avLst>
                <a:gd name="adj" fmla="val 28916"/>
                <a:gd name="vf" fmla="val 115470"/>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ar-SA" altLang="ar-SA"/>
            </a:p>
          </p:txBody>
        </p:sp>
        <p:sp>
          <p:nvSpPr>
            <p:cNvPr id="11282" name="AutoShape 23"/>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ar-SA" altLang="ar-SA"/>
            </a:p>
          </p:txBody>
        </p:sp>
        <p:sp>
          <p:nvSpPr>
            <p:cNvPr id="58" name="AutoShape 24"/>
            <p:cNvSpPr>
              <a:spLocks noChangeArrowheads="1"/>
            </p:cNvSpPr>
            <p:nvPr/>
          </p:nvSpPr>
          <p:spPr bwMode="gray">
            <a:xfrm>
              <a:off x="3264" y="2737"/>
              <a:ext cx="1349" cy="1167"/>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tx1"/>
              </a:solidFill>
              <a:miter lim="800000"/>
              <a:headEnd/>
              <a:tailEnd/>
            </a:ln>
            <a:effectLst/>
          </p:spPr>
          <p:txBody>
            <a:bodyPr wrap="none" anchor="ctr"/>
            <a:lstStyle/>
            <a:p>
              <a:pPr>
                <a:defRPr/>
              </a:pPr>
              <a:endParaRPr lang="ar-SA">
                <a:latin typeface="Arial" charset="0"/>
              </a:endParaRPr>
            </a:p>
          </p:txBody>
        </p:sp>
      </p:grpSp>
      <p:sp>
        <p:nvSpPr>
          <p:cNvPr id="11277" name="Text Box 30"/>
          <p:cNvSpPr txBox="1">
            <a:spLocks noChangeArrowheads="1"/>
          </p:cNvSpPr>
          <p:nvPr/>
        </p:nvSpPr>
        <p:spPr bwMode="gray">
          <a:xfrm>
            <a:off x="6586538" y="3624263"/>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ar-SA" sz="2400" b="1">
                <a:solidFill>
                  <a:schemeClr val="bg1"/>
                </a:solidFill>
              </a:rPr>
              <a:t>8</a:t>
            </a:r>
          </a:p>
        </p:txBody>
      </p:sp>
      <p:sp>
        <p:nvSpPr>
          <p:cNvPr id="11278" name="Rectangle 44"/>
          <p:cNvSpPr>
            <a:spLocks noChangeArrowheads="1"/>
          </p:cNvSpPr>
          <p:nvPr/>
        </p:nvSpPr>
        <p:spPr bwMode="auto">
          <a:xfrm>
            <a:off x="2819400" y="2921000"/>
            <a:ext cx="30257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algn="ctr"/>
            <a:r>
              <a:rPr lang="ar-SA" altLang="ar-SA" sz="2400">
                <a:solidFill>
                  <a:srgbClr val="000000"/>
                </a:solidFill>
              </a:rPr>
              <a:t>تقلبات الأسواق المالية</a:t>
            </a:r>
            <a:endParaRPr lang="en-US" altLang="ar-SA" sz="2400">
              <a:solidFill>
                <a:srgbClr val="000000"/>
              </a:solidFill>
            </a:endParaRPr>
          </a:p>
        </p:txBody>
      </p:sp>
      <p:sp>
        <p:nvSpPr>
          <p:cNvPr id="11279"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ar-SA" altLang="ar-SA" smtClean="0">
                <a:solidFill>
                  <a:schemeClr val="tx2"/>
                </a:solidFill>
              </a:rPr>
              <a:t>الهندسة المالية - مال 422</a:t>
            </a:r>
            <a:endParaRPr lang="en-US" altLang="ar-SA" smtClean="0">
              <a:solidFill>
                <a:schemeClr val="tx2"/>
              </a:solidFill>
            </a:endParaRPr>
          </a:p>
        </p:txBody>
      </p:sp>
      <p:sp>
        <p:nvSpPr>
          <p:cNvPr id="11280"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9753B31-F3B7-4C76-8816-AD2E01A02023}" type="slidenum">
              <a:rPr lang="en-US" altLang="ar-SA">
                <a:solidFill>
                  <a:schemeClr val="tx2"/>
                </a:solidFill>
              </a:rPr>
              <a:pPr eaLnBrk="1" hangingPunct="1"/>
              <a:t>4</a:t>
            </a:fld>
            <a:endParaRPr lang="en-US" altLang="ar-SA">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WordArt 3"/>
          <p:cNvSpPr>
            <a:spLocks noChangeArrowheads="1" noChangeShapeType="1" noTextEdit="1"/>
          </p:cNvSpPr>
          <p:nvPr/>
        </p:nvSpPr>
        <p:spPr bwMode="gray">
          <a:xfrm>
            <a:off x="2133600" y="2743200"/>
            <a:ext cx="4724400" cy="609600"/>
          </a:xfrm>
          <a:prstGeom prst="rect">
            <a:avLst/>
          </a:prstGeom>
        </p:spPr>
        <p:txBody>
          <a:bodyPr wrap="none" fromWordArt="1">
            <a:prstTxWarp prst="textDeflate">
              <a:avLst>
                <a:gd name="adj" fmla="val 0"/>
              </a:avLst>
            </a:prstTxWarp>
          </a:bodyPr>
          <a:lstStyle/>
          <a:p>
            <a:pPr algn="ctr"/>
            <a:endParaRPr lang="ar-SA" sz="5400" b="1" kern="10">
              <a:ln w="28575">
                <a:solidFill>
                  <a:schemeClr val="bg1"/>
                </a:solidFill>
                <a:round/>
                <a:headEnd/>
                <a:tailEnd/>
              </a:ln>
              <a:gradFill rotWithShape="1">
                <a:gsLst>
                  <a:gs pos="0">
                    <a:schemeClr val="tx2"/>
                  </a:gs>
                  <a:gs pos="100000">
                    <a:schemeClr val="hlink"/>
                  </a:gs>
                </a:gsLst>
                <a:lin ang="5400000" scaled="1"/>
              </a:gradFill>
              <a:effectLst>
                <a:outerShdw dist="107763" dir="2700000" algn="ctr" rotWithShape="0">
                  <a:srgbClr val="000000">
                    <a:alpha val="50000"/>
                  </a:srgbClr>
                </a:outerShdw>
              </a:effectLst>
              <a:latin typeface="+mn-cs"/>
              <a:ea typeface="+mn-cs"/>
            </a:endParaRPr>
          </a:p>
        </p:txBody>
      </p:sp>
      <p:sp>
        <p:nvSpPr>
          <p:cNvPr id="48131" name="TextBox 2"/>
          <p:cNvSpPr txBox="1">
            <a:spLocks noChangeArrowheads="1"/>
          </p:cNvSpPr>
          <p:nvPr/>
        </p:nvSpPr>
        <p:spPr bwMode="auto">
          <a:xfrm>
            <a:off x="1676400" y="2895600"/>
            <a:ext cx="6324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ar-SA" altLang="ar-SA" sz="4800" b="1">
                <a:solidFill>
                  <a:schemeClr val="bg1"/>
                </a:solidFill>
              </a:rPr>
              <a:t>موعدنا في المحاضرة القادمة</a:t>
            </a:r>
            <a:endParaRPr lang="en-US" altLang="ar-SA" sz="4800" b="1">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eaLnBrk="1" hangingPunct="1">
              <a:buFont typeface="Symbol" panose="05050102010706020507" pitchFamily="18" charset="2"/>
              <a:buNone/>
              <a:defRPr/>
            </a:pPr>
            <a:r>
              <a:rPr lang="ar-SA" u="sng" dirty="0" smtClean="0">
                <a:solidFill>
                  <a:schemeClr val="tx1"/>
                </a:solidFill>
              </a:rPr>
              <a:t>بنهاية هذه الوحدة، يجب أن تكون قادراً على:</a:t>
            </a:r>
          </a:p>
          <a:p>
            <a:pPr eaLnBrk="1" hangingPunct="1">
              <a:defRPr/>
            </a:pPr>
            <a:r>
              <a:rPr lang="ar-SA" dirty="0" smtClean="0">
                <a:solidFill>
                  <a:schemeClr val="tx1"/>
                </a:solidFill>
              </a:rPr>
              <a:t>فهم المقصود بالهندسة المالية، والفرق بين الهندسة المالية التقليدية والإسلامية.</a:t>
            </a:r>
          </a:p>
          <a:p>
            <a:pPr eaLnBrk="1" hangingPunct="1">
              <a:defRPr/>
            </a:pPr>
            <a:r>
              <a:rPr lang="ar-SA" dirty="0" smtClean="0">
                <a:solidFill>
                  <a:schemeClr val="tx1"/>
                </a:solidFill>
              </a:rPr>
              <a:t>معرفة الواقع الحالي للهندسة المالية التقليدية، وخاصة النقاش الدائر حول آثارها الاقتصادية.</a:t>
            </a:r>
          </a:p>
          <a:p>
            <a:pPr eaLnBrk="1" hangingPunct="1">
              <a:defRPr/>
            </a:pPr>
            <a:r>
              <a:rPr lang="ar-SA" dirty="0" smtClean="0">
                <a:solidFill>
                  <a:schemeClr val="tx1"/>
                </a:solidFill>
              </a:rPr>
              <a:t>الإلمام بمفهومي المخاطرة والتحوط.</a:t>
            </a:r>
          </a:p>
          <a:p>
            <a:pPr eaLnBrk="1" hangingPunct="1">
              <a:defRPr/>
            </a:pPr>
            <a:r>
              <a:rPr lang="ar-SA" dirty="0" smtClean="0">
                <a:solidFill>
                  <a:schemeClr val="tx1"/>
                </a:solidFill>
              </a:rPr>
              <a:t>استيعاب أهم خصائص سوق المشتقات المالية بصفتها أهم منتجات الهندسة المالية التقليدية.</a:t>
            </a:r>
          </a:p>
        </p:txBody>
      </p:sp>
      <p:sp>
        <p:nvSpPr>
          <p:cNvPr id="12291" name="Title 2"/>
          <p:cNvSpPr>
            <a:spLocks noGrp="1"/>
          </p:cNvSpPr>
          <p:nvPr>
            <p:ph type="title"/>
          </p:nvPr>
        </p:nvSpPr>
        <p:spPr/>
        <p:txBody>
          <a:bodyPr/>
          <a:lstStyle/>
          <a:p>
            <a:pPr eaLnBrk="1" hangingPunct="1"/>
            <a:r>
              <a:rPr lang="ar-SA" altLang="ar-SA" smtClean="0"/>
              <a:t>الحصيلة التعليمية</a:t>
            </a:r>
          </a:p>
        </p:txBody>
      </p:sp>
      <p:sp>
        <p:nvSpPr>
          <p:cNvPr id="12292"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ar-SA" altLang="ar-SA" smtClean="0">
                <a:solidFill>
                  <a:schemeClr val="tx2"/>
                </a:solidFill>
              </a:rPr>
              <a:t>الهندسة المالية - مال 422</a:t>
            </a:r>
            <a:endParaRPr lang="en-US" altLang="ar-SA" smtClean="0">
              <a:solidFill>
                <a:schemeClr val="tx2"/>
              </a:solidFill>
            </a:endParaRPr>
          </a:p>
        </p:txBody>
      </p:sp>
      <p:sp>
        <p:nvSpPr>
          <p:cNvPr id="12293"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EE31E79-8349-4AC2-983D-3A59FAA30ACA}" type="slidenum">
              <a:rPr lang="en-US" altLang="ar-SA">
                <a:solidFill>
                  <a:schemeClr val="tx2"/>
                </a:solidFill>
              </a:rPr>
              <a:pPr eaLnBrk="1" hangingPunct="1"/>
              <a:t>5</a:t>
            </a:fld>
            <a:endParaRPr lang="en-US" altLang="ar-SA">
              <a:solidFill>
                <a:schemeClr val="tx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ar-SA" altLang="ar-SA" smtClean="0"/>
              <a:t>الهندسة المالية</a:t>
            </a:r>
            <a:endParaRPr lang="en-US" altLang="ar-SA" smtClean="0"/>
          </a:p>
        </p:txBody>
      </p:sp>
      <p:sp>
        <p:nvSpPr>
          <p:cNvPr id="13315" name="Content Placeholder 2"/>
          <p:cNvSpPr>
            <a:spLocks noGrp="1"/>
          </p:cNvSpPr>
          <p:nvPr>
            <p:ph idx="1"/>
          </p:nvPr>
        </p:nvSpPr>
        <p:spPr>
          <a:xfrm>
            <a:off x="533400" y="2674938"/>
            <a:ext cx="7747000" cy="3451225"/>
          </a:xfrm>
        </p:spPr>
        <p:txBody>
          <a:bodyPr/>
          <a:lstStyle/>
          <a:p>
            <a:pPr eaLnBrk="1" hangingPunct="1"/>
            <a:r>
              <a:rPr lang="ar-SA" altLang="ar-SA" smtClean="0">
                <a:solidFill>
                  <a:schemeClr val="tx1"/>
                </a:solidFill>
              </a:rPr>
              <a:t>الهندسة المالية مفهوم قديم (استحداث تعاملات مالية) جديد (كمصطلح وتخصص)</a:t>
            </a:r>
          </a:p>
          <a:p>
            <a:pPr eaLnBrk="1" hangingPunct="1"/>
            <a:r>
              <a:rPr lang="ar-SA" altLang="ar-SA" smtClean="0">
                <a:solidFill>
                  <a:schemeClr val="tx1"/>
                </a:solidFill>
              </a:rPr>
              <a:t>تعريف: التصميم والتطوير والتنفيذ لأدوات وآليات مالية </a:t>
            </a:r>
            <a:r>
              <a:rPr lang="ar-SA" altLang="ar-SA" b="1" smtClean="0">
                <a:solidFill>
                  <a:schemeClr val="tx1"/>
                </a:solidFill>
              </a:rPr>
              <a:t>مبتكرة</a:t>
            </a:r>
            <a:r>
              <a:rPr lang="ar-SA" altLang="ar-SA" smtClean="0">
                <a:solidFill>
                  <a:schemeClr val="tx1"/>
                </a:solidFill>
              </a:rPr>
              <a:t>، والصياغة لحلول </a:t>
            </a:r>
            <a:r>
              <a:rPr lang="ar-SA" altLang="ar-SA" b="1" smtClean="0">
                <a:solidFill>
                  <a:schemeClr val="tx1"/>
                </a:solidFill>
              </a:rPr>
              <a:t>إبداعية</a:t>
            </a:r>
            <a:r>
              <a:rPr lang="ar-SA" altLang="ar-SA" smtClean="0">
                <a:solidFill>
                  <a:schemeClr val="tx1"/>
                </a:solidFill>
              </a:rPr>
              <a:t> لمشاكل التمويل</a:t>
            </a:r>
          </a:p>
          <a:p>
            <a:pPr eaLnBrk="1" hangingPunct="1"/>
            <a:r>
              <a:rPr lang="ar-SA" altLang="ar-SA" smtClean="0">
                <a:solidFill>
                  <a:schemeClr val="tx1"/>
                </a:solidFill>
              </a:rPr>
              <a:t>ابتكار أدوات مالية جديدة مثل بطاقات الائتمان</a:t>
            </a:r>
          </a:p>
          <a:p>
            <a:pPr eaLnBrk="1" hangingPunct="1"/>
            <a:r>
              <a:rPr lang="ar-SA" altLang="ar-SA" smtClean="0">
                <a:solidFill>
                  <a:schemeClr val="tx1"/>
                </a:solidFill>
              </a:rPr>
              <a:t>ابتكار آليات تمويلية جديدة مثل التبادل من خلال الإنترنت</a:t>
            </a:r>
          </a:p>
          <a:p>
            <a:pPr eaLnBrk="1" hangingPunct="1"/>
            <a:r>
              <a:rPr lang="ar-SA" altLang="ar-SA" smtClean="0">
                <a:solidFill>
                  <a:schemeClr val="tx1"/>
                </a:solidFill>
              </a:rPr>
              <a:t>ابتكار حلول جديدة للإدارة التمويلية، مثل إدارة السيولة، والتمويل المهيكل</a:t>
            </a:r>
          </a:p>
          <a:p>
            <a:pPr eaLnBrk="1" hangingPunct="1"/>
            <a:r>
              <a:rPr lang="ar-SA" altLang="ar-SA" smtClean="0">
                <a:solidFill>
                  <a:schemeClr val="tx1"/>
                </a:solidFill>
              </a:rPr>
              <a:t>أصبح مفهوم الهندسة المالية في الغرب لصيقاً بالمشتقات المالية (لماذا؟)</a:t>
            </a:r>
          </a:p>
        </p:txBody>
      </p:sp>
      <p:sp>
        <p:nvSpPr>
          <p:cNvPr id="13316"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ar-SA" altLang="ar-SA" smtClean="0">
                <a:solidFill>
                  <a:schemeClr val="tx2"/>
                </a:solidFill>
              </a:rPr>
              <a:t>الهندسة المالية - مال 422</a:t>
            </a:r>
            <a:endParaRPr lang="en-US" altLang="ar-SA" smtClean="0">
              <a:solidFill>
                <a:schemeClr val="tx2"/>
              </a:solidFill>
            </a:endParaRPr>
          </a:p>
        </p:txBody>
      </p:sp>
      <p:sp>
        <p:nvSpPr>
          <p:cNvPr id="13317"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EA67C8A-998F-4F49-9A4B-A115148329CA}" type="slidenum">
              <a:rPr lang="en-US" altLang="ar-SA">
                <a:solidFill>
                  <a:schemeClr val="tx2"/>
                </a:solidFill>
              </a:rPr>
              <a:pPr eaLnBrk="1" hangingPunct="1"/>
              <a:t>6</a:t>
            </a:fld>
            <a:endParaRPr lang="en-US" altLang="ar-SA">
              <a:solidFill>
                <a:schemeClr val="tx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ar-SA" altLang="ar-SA" smtClean="0"/>
              <a:t>الهندسة المالية</a:t>
            </a:r>
            <a:endParaRPr lang="en-US" altLang="ar-SA" smtClean="0"/>
          </a:p>
        </p:txBody>
      </p:sp>
      <p:sp>
        <p:nvSpPr>
          <p:cNvPr id="14339" name="Content Placeholder 2"/>
          <p:cNvSpPr>
            <a:spLocks noGrp="1"/>
          </p:cNvSpPr>
          <p:nvPr>
            <p:ph idx="1"/>
          </p:nvPr>
        </p:nvSpPr>
        <p:spPr/>
        <p:txBody>
          <a:bodyPr/>
          <a:lstStyle/>
          <a:p>
            <a:pPr eaLnBrk="1" hangingPunct="1"/>
            <a:r>
              <a:rPr lang="ar-SA" altLang="ar-SA" smtClean="0">
                <a:solidFill>
                  <a:schemeClr val="tx1"/>
                </a:solidFill>
              </a:rPr>
              <a:t>تعريف آخر: الهندسة المالية: المبادئ والأساليب اللازمة لتطوير حلول مالية مبتكرة</a:t>
            </a:r>
          </a:p>
          <a:p>
            <a:pPr eaLnBrk="1" hangingPunct="1"/>
            <a:r>
              <a:rPr lang="ar-SA" altLang="ar-SA" smtClean="0">
                <a:solidFill>
                  <a:schemeClr val="tx1"/>
                </a:solidFill>
              </a:rPr>
              <a:t>حلول: تلبي احتياجات قائمة أو تستثمر فرص وموارد معطلة.</a:t>
            </a:r>
          </a:p>
          <a:p>
            <a:pPr eaLnBrk="1" hangingPunct="1"/>
            <a:r>
              <a:rPr lang="ar-SA" altLang="ar-SA" smtClean="0">
                <a:solidFill>
                  <a:schemeClr val="tx1"/>
                </a:solidFill>
              </a:rPr>
              <a:t>مالية: في مجال الأنشطة الاقتصادية، سواء التبادل أو التمويل (تمثل المنتجات، الأدوات، الآليات)</a:t>
            </a:r>
            <a:endParaRPr lang="en-US" altLang="ar-SA" smtClean="0">
              <a:solidFill>
                <a:schemeClr val="tx1"/>
              </a:solidFill>
            </a:endParaRPr>
          </a:p>
          <a:p>
            <a:pPr eaLnBrk="1" hangingPunct="1"/>
            <a:r>
              <a:rPr lang="ar-SA" altLang="ar-SA" smtClean="0">
                <a:solidFill>
                  <a:schemeClr val="tx1"/>
                </a:solidFill>
              </a:rPr>
              <a:t>الابتكار: تقديم شيء مختلف ومميز، ومستوى أفضل من الكفاءة والمثالية </a:t>
            </a:r>
          </a:p>
          <a:p>
            <a:pPr eaLnBrk="1" hangingPunct="1"/>
            <a:r>
              <a:rPr lang="ar-SA" altLang="ar-SA" b="1" smtClean="0">
                <a:solidFill>
                  <a:schemeClr val="tx1"/>
                </a:solidFill>
              </a:rPr>
              <a:t>المبادئ والأساليب</a:t>
            </a:r>
            <a:r>
              <a:rPr lang="ar-SA" altLang="ar-SA" smtClean="0">
                <a:solidFill>
                  <a:schemeClr val="tx1"/>
                </a:solidFill>
              </a:rPr>
              <a:t> المعينة على الابتكار هي الأهم وليس المبتكرات (التي هي ثمرة الهندسة المالية)</a:t>
            </a:r>
          </a:p>
        </p:txBody>
      </p:sp>
      <p:sp>
        <p:nvSpPr>
          <p:cNvPr id="14340"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ar-SA" altLang="ar-SA" smtClean="0">
                <a:solidFill>
                  <a:schemeClr val="tx2"/>
                </a:solidFill>
              </a:rPr>
              <a:t>الهندسة المالية - مال 422</a:t>
            </a:r>
            <a:endParaRPr lang="en-US" altLang="ar-SA" smtClean="0">
              <a:solidFill>
                <a:schemeClr val="tx2"/>
              </a:solidFill>
            </a:endParaRPr>
          </a:p>
        </p:txBody>
      </p:sp>
      <p:sp>
        <p:nvSpPr>
          <p:cNvPr id="14341"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F0165E1-DE7C-4BA2-9A69-82CF096BBDEB}" type="slidenum">
              <a:rPr lang="en-US" altLang="ar-SA">
                <a:solidFill>
                  <a:schemeClr val="tx2"/>
                </a:solidFill>
              </a:rPr>
              <a:pPr eaLnBrk="1" hangingPunct="1"/>
              <a:t>7</a:t>
            </a:fld>
            <a:endParaRPr lang="en-US" altLang="ar-SA">
              <a:solidFill>
                <a:schemeClr val="tx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ar-SA" altLang="ar-SA" smtClean="0"/>
              <a:t>أسباب الابتكار المالي</a:t>
            </a:r>
            <a:endParaRPr lang="en-US" altLang="ar-SA" smtClean="0"/>
          </a:p>
        </p:txBody>
      </p:sp>
      <p:sp>
        <p:nvSpPr>
          <p:cNvPr id="15363" name="Content Placeholder 2"/>
          <p:cNvSpPr>
            <a:spLocks noGrp="1"/>
          </p:cNvSpPr>
          <p:nvPr>
            <p:ph idx="1"/>
          </p:nvPr>
        </p:nvSpPr>
        <p:spPr/>
        <p:txBody>
          <a:bodyPr/>
          <a:lstStyle/>
          <a:p>
            <a:pPr eaLnBrk="1" hangingPunct="1"/>
            <a:r>
              <a:rPr lang="ar-SA" altLang="ar-SA" smtClean="0">
                <a:solidFill>
                  <a:schemeClr val="tx1"/>
                </a:solidFill>
              </a:rPr>
              <a:t>وجود قيود تعوق تحقيق الأهداف الاقتصادية (تعظيم الربح، إدارة السيولة والمخاطرة).</a:t>
            </a:r>
          </a:p>
          <a:p>
            <a:pPr eaLnBrk="1" hangingPunct="1"/>
            <a:r>
              <a:rPr lang="ar-SA" altLang="ar-SA" smtClean="0">
                <a:solidFill>
                  <a:schemeClr val="tx1"/>
                </a:solidFill>
              </a:rPr>
              <a:t>القيود قد تكون:</a:t>
            </a:r>
          </a:p>
          <a:p>
            <a:pPr eaLnBrk="1" hangingPunct="1"/>
            <a:r>
              <a:rPr lang="ar-SA" altLang="ar-SA" smtClean="0">
                <a:solidFill>
                  <a:schemeClr val="tx1"/>
                </a:solidFill>
              </a:rPr>
              <a:t>قانونية: الأنظمة تمنع عقود أو تعاملات معينة. </a:t>
            </a:r>
          </a:p>
          <a:p>
            <a:pPr eaLnBrk="1" hangingPunct="1"/>
            <a:r>
              <a:rPr lang="ar-SA" altLang="ar-SA" smtClean="0">
                <a:solidFill>
                  <a:schemeClr val="tx1"/>
                </a:solidFill>
              </a:rPr>
              <a:t>تقنية: صعوبة نقل وتداول منتجات معينة.</a:t>
            </a:r>
          </a:p>
          <a:p>
            <a:pPr eaLnBrk="1" hangingPunct="1"/>
            <a:r>
              <a:rPr lang="ar-SA" altLang="ar-SA" smtClean="0">
                <a:solidFill>
                  <a:schemeClr val="tx1"/>
                </a:solidFill>
              </a:rPr>
              <a:t>اجتماعية: تفضيل منتجات على أخرى.</a:t>
            </a:r>
            <a:endParaRPr lang="en-US" altLang="ar-SA" smtClean="0">
              <a:solidFill>
                <a:schemeClr val="tx1"/>
              </a:solidFill>
            </a:endParaRPr>
          </a:p>
        </p:txBody>
      </p:sp>
      <p:sp>
        <p:nvSpPr>
          <p:cNvPr id="15364"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ar-SA" altLang="ar-SA" smtClean="0">
                <a:solidFill>
                  <a:schemeClr val="tx2"/>
                </a:solidFill>
              </a:rPr>
              <a:t>الهندسة المالية - مال 422</a:t>
            </a:r>
            <a:endParaRPr lang="en-US" altLang="ar-SA" smtClean="0">
              <a:solidFill>
                <a:schemeClr val="tx2"/>
              </a:solidFill>
            </a:endParaRPr>
          </a:p>
        </p:txBody>
      </p:sp>
      <p:sp>
        <p:nvSpPr>
          <p:cNvPr id="15365"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2FD5BE2-DD5D-415D-8D32-5323AE1674B0}" type="slidenum">
              <a:rPr lang="en-US" altLang="ar-SA">
                <a:solidFill>
                  <a:schemeClr val="tx2"/>
                </a:solidFill>
              </a:rPr>
              <a:pPr eaLnBrk="1" hangingPunct="1"/>
              <a:t>8</a:t>
            </a:fld>
            <a:endParaRPr lang="en-US" altLang="ar-SA">
              <a:solidFill>
                <a:schemeClr val="tx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ar-SA" altLang="ar-SA" smtClean="0"/>
              <a:t>الآثار الاقتصادية للابتكار المالي</a:t>
            </a:r>
            <a:endParaRPr lang="en-US" altLang="ar-SA" smtClean="0"/>
          </a:p>
        </p:txBody>
      </p:sp>
      <p:sp>
        <p:nvSpPr>
          <p:cNvPr id="16387" name="Content Placeholder 2"/>
          <p:cNvSpPr>
            <a:spLocks noGrp="1"/>
          </p:cNvSpPr>
          <p:nvPr>
            <p:ph idx="1"/>
          </p:nvPr>
        </p:nvSpPr>
        <p:spPr/>
        <p:txBody>
          <a:bodyPr/>
          <a:lstStyle/>
          <a:p>
            <a:pPr eaLnBrk="1" hangingPunct="1"/>
            <a:r>
              <a:rPr lang="ar-SA" altLang="ar-SA" smtClean="0">
                <a:solidFill>
                  <a:schemeClr val="tx1"/>
                </a:solidFill>
              </a:rPr>
              <a:t>الهندسة المالية سلاح ذو حدين </a:t>
            </a:r>
          </a:p>
          <a:p>
            <a:pPr eaLnBrk="1" hangingPunct="1"/>
            <a:r>
              <a:rPr lang="ar-SA" altLang="ar-SA" smtClean="0">
                <a:solidFill>
                  <a:schemeClr val="tx1"/>
                </a:solidFill>
              </a:rPr>
              <a:t>منافع: ترفع من الكفاءة الاقتصادية والرفاهية</a:t>
            </a:r>
          </a:p>
          <a:p>
            <a:pPr eaLnBrk="1" hangingPunct="1"/>
            <a:r>
              <a:rPr lang="ar-SA" altLang="ar-SA" smtClean="0">
                <a:solidFill>
                  <a:schemeClr val="tx1"/>
                </a:solidFill>
              </a:rPr>
              <a:t>مضار: تؤدي إلى عدم الاستقرار الاقتصادي والتقليل من فعالية السياسات الاقتصادية (بسبب توجهها المستمر لتجاوز القيود: الأزمة المالية العالمية الأخيرة كمثال)</a:t>
            </a:r>
          </a:p>
          <a:p>
            <a:pPr eaLnBrk="1" hangingPunct="1"/>
            <a:r>
              <a:rPr lang="ar-SA" altLang="ar-SA" smtClean="0">
                <a:solidFill>
                  <a:schemeClr val="tx1"/>
                </a:solidFill>
              </a:rPr>
              <a:t>التحوط (+) مقابل المضاربة (-)</a:t>
            </a:r>
          </a:p>
          <a:p>
            <a:pPr eaLnBrk="1" hangingPunct="1"/>
            <a:r>
              <a:rPr lang="ar-SA" altLang="ar-SA" smtClean="0">
                <a:solidFill>
                  <a:schemeClr val="tx1"/>
                </a:solidFill>
              </a:rPr>
              <a:t>كيف يمكن تنظيم الهندسة المالية بما يضمن زيادة منافعها وتقليل مضارها (مستوى التدخل الحكومي في تنظيم الأسواق المالية، الخطوات الجديدة للإصلاح المالي)</a:t>
            </a:r>
          </a:p>
          <a:p>
            <a:pPr eaLnBrk="1" hangingPunct="1"/>
            <a:endParaRPr lang="en-US" altLang="ar-SA" smtClean="0">
              <a:solidFill>
                <a:schemeClr val="tx1"/>
              </a:solidFill>
            </a:endParaRPr>
          </a:p>
        </p:txBody>
      </p:sp>
      <p:sp>
        <p:nvSpPr>
          <p:cNvPr id="16388"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ar-SA" altLang="ar-SA" smtClean="0">
                <a:solidFill>
                  <a:schemeClr val="tx2"/>
                </a:solidFill>
              </a:rPr>
              <a:t>الهندسة المالية - مال 422</a:t>
            </a:r>
            <a:endParaRPr lang="en-US" altLang="ar-SA" smtClean="0">
              <a:solidFill>
                <a:schemeClr val="tx2"/>
              </a:solidFill>
            </a:endParaRPr>
          </a:p>
        </p:txBody>
      </p:sp>
      <p:sp>
        <p:nvSpPr>
          <p:cNvPr id="16389"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88085DB-7A47-46E9-8FA4-D634C6FE8846}" type="slidenum">
              <a:rPr lang="en-US" altLang="ar-SA">
                <a:solidFill>
                  <a:schemeClr val="tx2"/>
                </a:solidFill>
              </a:rPr>
              <a:pPr eaLnBrk="1" hangingPunct="1"/>
              <a:t>9</a:t>
            </a:fld>
            <a:endParaRPr lang="en-US" altLang="ar-SA">
              <a:solidFill>
                <a:schemeClr val="tx2"/>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1">
    <a:dk1>
      <a:srgbClr val="000000"/>
    </a:dk1>
    <a:lt1>
      <a:srgbClr val="FFFFFF"/>
    </a:lt1>
    <a:dk2>
      <a:srgbClr val="233DA9"/>
    </a:dk2>
    <a:lt2>
      <a:srgbClr val="DDDDDD"/>
    </a:lt2>
    <a:accent1>
      <a:srgbClr val="65AAE9"/>
    </a:accent1>
    <a:accent2>
      <a:srgbClr val="B2B2B2"/>
    </a:accent2>
    <a:accent3>
      <a:srgbClr val="FFFFFF"/>
    </a:accent3>
    <a:accent4>
      <a:srgbClr val="000000"/>
    </a:accent4>
    <a:accent5>
      <a:srgbClr val="B8D2F2"/>
    </a:accent5>
    <a:accent6>
      <a:srgbClr val="A1A1A1"/>
    </a:accent6>
    <a:hlink>
      <a:srgbClr val="7DA0D3"/>
    </a:hlink>
    <a:folHlink>
      <a:srgbClr val="B2E385"/>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Waveform</Template>
  <TotalTime>1659</TotalTime>
  <Words>2126</Words>
  <Application>Microsoft Office PowerPoint</Application>
  <PresentationFormat>On-screen Show (4:3)</PresentationFormat>
  <Paragraphs>436</Paragraphs>
  <Slides>40</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40</vt:i4>
      </vt:variant>
    </vt:vector>
  </HeadingPairs>
  <TitlesOfParts>
    <vt:vector size="50" baseType="lpstr">
      <vt:lpstr>Arial</vt:lpstr>
      <vt:lpstr>Candara</vt:lpstr>
      <vt:lpstr>Symbol</vt:lpstr>
      <vt:lpstr>Wingdings</vt:lpstr>
      <vt:lpstr>AL-Hotham</vt:lpstr>
      <vt:lpstr>Times New Roman</vt:lpstr>
      <vt:lpstr>Arial Black</vt:lpstr>
      <vt:lpstr>AL-Mateen</vt:lpstr>
      <vt:lpstr>Calibri</vt:lpstr>
      <vt:lpstr>Waveform</vt:lpstr>
      <vt:lpstr>PowerPoint Presentation</vt:lpstr>
      <vt:lpstr>ملخص الوحدة السابقة</vt:lpstr>
      <vt:lpstr>المحتويات</vt:lpstr>
      <vt:lpstr>المحتويات</vt:lpstr>
      <vt:lpstr>الحصيلة التعليمية</vt:lpstr>
      <vt:lpstr>الهندسة المالية</vt:lpstr>
      <vt:lpstr>الهندسة المالية</vt:lpstr>
      <vt:lpstr>أسباب الابتكار المالي</vt:lpstr>
      <vt:lpstr>الآثار الاقتصادية للابتكار المالي</vt:lpstr>
      <vt:lpstr>الهندسة المالية الإسلامية</vt:lpstr>
      <vt:lpstr>الهندسة المالية الإسلامية</vt:lpstr>
      <vt:lpstr>واقع الهندسة المالية</vt:lpstr>
      <vt:lpstr>واقع الهندسة المالية</vt:lpstr>
      <vt:lpstr>المخاطر والتحوط</vt:lpstr>
      <vt:lpstr>المخاطر والتحوط</vt:lpstr>
      <vt:lpstr>المخاطر والتحوط</vt:lpstr>
      <vt:lpstr>تقلبات الأسواق المالية (2005م)</vt:lpstr>
      <vt:lpstr>تقلبات الأسواق المالية</vt:lpstr>
      <vt:lpstr>تقلبات الأسواق المالية</vt:lpstr>
      <vt:lpstr>تقلبات الأسواق المالية</vt:lpstr>
      <vt:lpstr>تقلبات الأسواق المالية</vt:lpstr>
      <vt:lpstr>تقلبات الأسواق المالية</vt:lpstr>
      <vt:lpstr>تقلبات الأسواق المالية</vt:lpstr>
      <vt:lpstr>التطور في حجم التعامل في المشتقات </vt:lpstr>
      <vt:lpstr>التطور في حجم التعامل في المشتقات إلى 2009م (بعد الأزمة)   </vt:lpstr>
      <vt:lpstr>قيمة العقود في أسواق المشتقات المنظمة والموازية</vt:lpstr>
      <vt:lpstr>نسب العقود في أسواق المشتقات المنظمة والموازية</vt:lpstr>
      <vt:lpstr>ملاحظات على نمو وهيكل سوق المشتقات</vt:lpstr>
      <vt:lpstr>ملاحظات على نمو وهيكل سوق المشتقات</vt:lpstr>
      <vt:lpstr>تقييم المشتقات</vt:lpstr>
      <vt:lpstr>تقييم المشتقات</vt:lpstr>
      <vt:lpstr>قراءات أساسية حول موضوع المحاضرة</vt:lpstr>
      <vt:lpstr>المصطلحات الأساسية</vt:lpstr>
      <vt:lpstr>المصطلحات الأساسية</vt:lpstr>
      <vt:lpstr>ملخص الوحدة</vt:lpstr>
      <vt:lpstr>ملخص الوحدة</vt:lpstr>
      <vt:lpstr>ماذا سندرس في الوحدة القادمة</vt:lpstr>
      <vt:lpstr>ماذا سندرس في الوحدة القادمة</vt:lpstr>
      <vt:lpstr>مرن عضلات مخك</vt:lpstr>
      <vt:lpstr>PowerPoint Presentation</vt:lpstr>
    </vt:vector>
  </TitlesOfParts>
  <Company>Guilddesign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ThemeGallery</dc:creator>
  <cp:lastModifiedBy>Mohammad Al-Suhaibani</cp:lastModifiedBy>
  <cp:revision>158</cp:revision>
  <dcterms:created xsi:type="dcterms:W3CDTF">2004-07-21T02:43:03Z</dcterms:created>
  <dcterms:modified xsi:type="dcterms:W3CDTF">2017-07-09T03:34:08Z</dcterms:modified>
</cp:coreProperties>
</file>